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580" r:id="rId4"/>
    <p:sldId id="257" r:id="rId5"/>
    <p:sldId id="290" r:id="rId6"/>
    <p:sldId id="258" r:id="rId7"/>
    <p:sldId id="264" r:id="rId9"/>
    <p:sldId id="291" r:id="rId10"/>
    <p:sldId id="292" r:id="rId11"/>
    <p:sldId id="268" r:id="rId12"/>
    <p:sldId id="293" r:id="rId13"/>
    <p:sldId id="294" r:id="rId14"/>
    <p:sldId id="296" r:id="rId15"/>
    <p:sldId id="297" r:id="rId16"/>
    <p:sldId id="331" r:id="rId17"/>
    <p:sldId id="366" r:id="rId18"/>
    <p:sldId id="301" r:id="rId19"/>
    <p:sldId id="332" r:id="rId20"/>
    <p:sldId id="367" r:id="rId21"/>
    <p:sldId id="368" r:id="rId22"/>
    <p:sldId id="420" r:id="rId23"/>
    <p:sldId id="306" r:id="rId24"/>
    <p:sldId id="421" r:id="rId25"/>
    <p:sldId id="461" r:id="rId26"/>
    <p:sldId id="462" r:id="rId27"/>
    <p:sldId id="308" r:id="rId28"/>
    <p:sldId id="502" r:id="rId29"/>
    <p:sldId id="309" r:id="rId30"/>
    <p:sldId id="503" r:id="rId31"/>
    <p:sldId id="504" r:id="rId32"/>
    <p:sldId id="505" r:id="rId33"/>
    <p:sldId id="311" r:id="rId34"/>
    <p:sldId id="313" r:id="rId35"/>
    <p:sldId id="333" r:id="rId36"/>
    <p:sldId id="317" r:id="rId37"/>
    <p:sldId id="361" r:id="rId38"/>
    <p:sldId id="463" r:id="rId39"/>
    <p:sldId id="355" r:id="rId40"/>
    <p:sldId id="506" r:id="rId41"/>
    <p:sldId id="546" r:id="rId42"/>
    <p:sldId id="318" r:id="rId43"/>
    <p:sldId id="349" r:id="rId44"/>
    <p:sldId id="334" r:id="rId45"/>
    <p:sldId id="335" r:id="rId46"/>
    <p:sldId id="320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50" r:id="rId60"/>
    <p:sldId id="351" r:id="rId61"/>
    <p:sldId id="352" r:id="rId62"/>
    <p:sldId id="353" r:id="rId63"/>
    <p:sldId id="354" r:id="rId64"/>
    <p:sldId id="356" r:id="rId65"/>
    <p:sldId id="357" r:id="rId66"/>
    <p:sldId id="547" r:id="rId67"/>
    <p:sldId id="581" r:id="rId68"/>
    <p:sldId id="582" r:id="rId69"/>
    <p:sldId id="583" r:id="rId70"/>
    <p:sldId id="584" r:id="rId71"/>
    <p:sldId id="585" r:id="rId72"/>
    <p:sldId id="322" r:id="rId73"/>
    <p:sldId id="358" r:id="rId74"/>
    <p:sldId id="324" r:id="rId75"/>
    <p:sldId id="359" r:id="rId76"/>
    <p:sldId id="360" r:id="rId77"/>
    <p:sldId id="548" r:id="rId78"/>
    <p:sldId id="549" r:id="rId79"/>
    <p:sldId id="325" r:id="rId80"/>
  </p:sldIdLst>
  <p:sldSz cx="9144000" cy="6858000"/>
  <p:notesSz cx="9144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2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3" Type="http://schemas.openxmlformats.org/officeDocument/2006/relationships/tableStyles" Target="tableStyles.xml"/><Relationship Id="rId82" Type="http://schemas.openxmlformats.org/officeDocument/2006/relationships/viewProps" Target="viewProps.xml"/><Relationship Id="rId81" Type="http://schemas.openxmlformats.org/officeDocument/2006/relationships/presProps" Target="presProps.xml"/><Relationship Id="rId80" Type="http://schemas.openxmlformats.org/officeDocument/2006/relationships/slide" Target="slides/slide77.xml"/><Relationship Id="rId8" Type="http://schemas.openxmlformats.org/officeDocument/2006/relationships/notesMaster" Target="notesMasters/notesMaster1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4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2475309"/>
            <a:ext cx="9753600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979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crypt=hidden; graph=write</a:t>
            </a:r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左，</a:t>
            </a:r>
            <a:r>
              <a:rPr lang="en-US" altLang="zh-CN"/>
              <a:t>florence</a:t>
            </a:r>
            <a:r>
              <a:rPr lang="zh-CN" altLang="en-US"/>
              <a:t>圣母百花教堂，中</a:t>
            </a:r>
            <a:r>
              <a:rPr lang="en-US" altLang="zh-CN"/>
              <a:t>, venise santa sebasteo</a:t>
            </a:r>
            <a:r>
              <a:rPr lang="zh-CN" altLang="en-US"/>
              <a:t>教堂未完成，右，</a:t>
            </a:r>
            <a:r>
              <a:rPr lang="en-US" altLang="zh-CN"/>
              <a:t>florence</a:t>
            </a:r>
            <a:r>
              <a:rPr lang="zh-CN" altLang="en-US"/>
              <a:t>乌菲兹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1892 </a:t>
            </a:r>
            <a:r>
              <a:rPr lang="zh-CN" altLang="en-US"/>
              <a:t>法国政府逮捕保皇党，证据为</a:t>
            </a:r>
            <a:r>
              <a:rPr lang="en-US" altLang="fr-FR" err="1">
                <a:sym typeface="+mn-ea"/>
              </a:rPr>
              <a:t>Vigenere Cipher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/>
              <a:t>47</a:t>
            </a:r>
            <a:r>
              <a:rPr lang="zh-CN" altLang="en-US"/>
              <a:t>岁退休，之后为巴黎穷人捐出</a:t>
            </a:r>
            <a:r>
              <a:rPr lang="en-US" altLang="zh-CN"/>
              <a:t>1</a:t>
            </a:r>
            <a:r>
              <a:rPr lang="zh-CN" altLang="en-US"/>
              <a:t>年收入，亨利</a:t>
            </a:r>
            <a:r>
              <a:rPr lang="en-US" altLang="zh-CN"/>
              <a:t>4</a:t>
            </a:r>
            <a:r>
              <a:rPr lang="zh-CN" altLang="en-US"/>
              <a:t>世</a:t>
            </a:r>
            <a:endParaRPr lang="zh-CN" altLang="en-US"/>
          </a:p>
          <a:p>
            <a:r>
              <a:rPr lang="en-US" altLang="zh-CN"/>
              <a:t>vigenere square</a:t>
            </a:r>
            <a:r>
              <a:rPr lang="zh-CN" altLang="en-US"/>
              <a:t>行</a:t>
            </a:r>
            <a:r>
              <a:rPr lang="en-US" altLang="zh-CN"/>
              <a:t>key</a:t>
            </a:r>
            <a:r>
              <a:rPr lang="zh-CN" altLang="en-US"/>
              <a:t>列</a:t>
            </a:r>
            <a:r>
              <a:rPr lang="en-US" altLang="zh-CN"/>
              <a:t>plaintext</a:t>
            </a:r>
            <a:endParaRPr lang="en-US" altLang="zh-CN"/>
          </a:p>
          <a:p>
            <a:r>
              <a:rPr lang="en-US" altLang="zh-CN"/>
              <a:t>St-etienne du mont</a:t>
            </a:r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1892 </a:t>
            </a:r>
            <a:r>
              <a:rPr lang="zh-CN" altLang="en-US"/>
              <a:t>法国政府逮捕保皇党，证据为</a:t>
            </a:r>
            <a:r>
              <a:rPr lang="en-US" altLang="fr-FR" err="1">
                <a:sym typeface="+mn-ea"/>
              </a:rPr>
              <a:t>Vigenere Cipher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工业革命，战争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reflector</a:t>
            </a:r>
            <a:r>
              <a:rPr lang="zh-CN" altLang="en-US"/>
              <a:t>：加密解密对称，增加复杂度，弱点，明文密文不一致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一战</a:t>
            </a:r>
            <a:endParaRPr lang="zh-CN" altLang="en-US"/>
          </a:p>
          <a:p>
            <a:r>
              <a:rPr lang="zh-CN" altLang="en-US"/>
              <a:t>苏联间谍</a:t>
            </a:r>
            <a:r>
              <a:rPr lang="en-US" altLang="zh-CN"/>
              <a:t>1942-48</a:t>
            </a:r>
            <a:endParaRPr lang="en-US" altLang="zh-CN"/>
          </a:p>
          <a:p>
            <a:r>
              <a:rPr lang="zh-CN" altLang="en-US"/>
              <a:t>美苏热线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香浓，人工智能，对弈软件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隐写术，潘兴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历史原因：为了连线方便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DES</a:t>
            </a:r>
            <a:r>
              <a:rPr lang="zh-CN" altLang="en-US"/>
              <a:t>用了</a:t>
            </a:r>
            <a:r>
              <a:rPr lang="en-US" altLang="zh-CN"/>
              <a:t>Feistel</a:t>
            </a:r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Each row in the S-Box table should be a permutation of the possible output values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S-box</a:t>
            </a:r>
            <a:r>
              <a:rPr lang="zh-CN" altLang="en-US">
                <a:sym typeface="+mn-ea"/>
              </a:rPr>
              <a:t>设计准则：非线性，每位均影响输出，每行遍历所有数字</a:t>
            </a:r>
            <a:endParaRPr lang="zh-CN" altLang="en-US"/>
          </a:p>
          <a:p>
            <a:r>
              <a:rPr lang="en-US" altLang="zh-CN">
                <a:sym typeface="+mn-ea"/>
              </a:rPr>
              <a:t>P</a:t>
            </a:r>
            <a:r>
              <a:rPr lang="zh-CN" altLang="en-US">
                <a:sym typeface="+mn-ea"/>
              </a:rPr>
              <a:t>设计准则：确保影响下一轮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密码分析：取决于防守方和攻击方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已知明文攻击：二战破译</a:t>
            </a:r>
            <a:r>
              <a:rPr lang="en-US" altLang="zh-CN"/>
              <a:t>enigma</a:t>
            </a:r>
            <a:endParaRPr lang="zh-CN" altLang="en-US"/>
          </a:p>
          <a:p>
            <a:r>
              <a:rPr lang="zh-CN" altLang="en-US"/>
              <a:t>选择明文攻击：中途岛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完全（无条件</a:t>
            </a:r>
            <a:r>
              <a:rPr lang="zh-CN" altLang="en-US"/>
              <a:t>）</a:t>
            </a:r>
            <a:r>
              <a:rPr lang="zh-CN" altLang="en-US"/>
              <a:t>，计算安全性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普法战争法国战败的产物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第一代：文艺复兴；第二代：战争，工业革命后；第三代：信息技术革命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群：封闭性，结合律，单位元，逆元，阿贝尔群（加法群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al-kindi</a:t>
            </a:r>
            <a:r>
              <a:rPr lang="zh-CN" altLang="en-US"/>
              <a:t>阿拉伯伟大哲学家，天才，影响文艺复兴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 u="heavy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 u="heavy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 u="heavy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119" y="156051"/>
            <a:ext cx="8255761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 u="heavy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06632" y="2536952"/>
            <a:ext cx="6130734" cy="2219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71840" y="6451091"/>
            <a:ext cx="279400" cy="278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wmf"/><Relationship Id="rId1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10.wmf"/><Relationship Id="rId1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3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12.wmf"/><Relationship Id="rId1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wmf"/><Relationship Id="rId1" Type="http://schemas.openxmlformats.org/officeDocument/2006/relationships/oleObject" Target="../embeddings/oleObject10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vmlDrawing" Target="../drawings/vmlDrawing8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7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16.wmf"/><Relationship Id="rId1" Type="http://schemas.openxmlformats.org/officeDocument/2006/relationships/oleObject" Target="../embeddings/oleObject11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14.bin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wmf"/><Relationship Id="rId3" Type="http://schemas.openxmlformats.org/officeDocument/2006/relationships/oleObject" Target="../embeddings/oleObject16.bin"/><Relationship Id="rId2" Type="http://schemas.openxmlformats.org/officeDocument/2006/relationships/image" Target="../media/image20.wmf"/><Relationship Id="rId1" Type="http://schemas.openxmlformats.org/officeDocument/2006/relationships/oleObject" Target="../embeddings/oleObject15.bin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wmf"/><Relationship Id="rId2" Type="http://schemas.openxmlformats.org/officeDocument/2006/relationships/oleObject" Target="../embeddings/oleObject17.bin"/><Relationship Id="rId1" Type="http://schemas.openxmlformats.org/officeDocument/2006/relationships/tags" Target="../tags/tag2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wmf"/><Relationship Id="rId1" Type="http://schemas.openxmlformats.org/officeDocument/2006/relationships/oleObject" Target="../embeddings/oleObject18.bin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wmf"/><Relationship Id="rId1" Type="http://schemas.openxmlformats.org/officeDocument/2006/relationships/oleObject" Target="../embeddings/oleObject19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wmf"/><Relationship Id="rId1" Type="http://schemas.openxmlformats.org/officeDocument/2006/relationships/oleObject" Target="../embeddings/oleObject20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w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28.wmf"/><Relationship Id="rId1" Type="http://schemas.openxmlformats.org/officeDocument/2006/relationships/oleObject" Target="../embeddings/oleObject2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wmf"/><Relationship Id="rId1" Type="http://schemas.openxmlformats.org/officeDocument/2006/relationships/oleObject" Target="../embeddings/oleObject23.bin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vmlDrawing" Target="../drawings/vmlDrawing1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wmf"/><Relationship Id="rId3" Type="http://schemas.openxmlformats.org/officeDocument/2006/relationships/oleObject" Target="../embeddings/oleObject25.bin"/><Relationship Id="rId2" Type="http://schemas.openxmlformats.org/officeDocument/2006/relationships/image" Target="../media/image35.wmf"/><Relationship Id="rId1" Type="http://schemas.openxmlformats.org/officeDocument/2006/relationships/oleObject" Target="../embeddings/oleObject24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8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wmf"/><Relationship Id="rId2" Type="http://schemas.openxmlformats.org/officeDocument/2006/relationships/oleObject" Target="../embeddings/oleObject26.bin"/><Relationship Id="rId1" Type="http://schemas.openxmlformats.org/officeDocument/2006/relationships/tags" Target="../tags/tag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wmf"/><Relationship Id="rId1" Type="http://schemas.openxmlformats.org/officeDocument/2006/relationships/oleObject" Target="../embeddings/oleObject27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vmlDrawing" Target="../drawings/vmlDrawing20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wmf"/><Relationship Id="rId3" Type="http://schemas.openxmlformats.org/officeDocument/2006/relationships/oleObject" Target="../embeddings/oleObject29.bin"/><Relationship Id="rId2" Type="http://schemas.openxmlformats.org/officeDocument/2006/relationships/image" Target="../media/image39.wmf"/><Relationship Id="rId1" Type="http://schemas.openxmlformats.org/officeDocument/2006/relationships/oleObject" Target="../embeddings/oleObject28.bin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vmlDrawing" Target="../drawings/vmlDrawing2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wmf"/><Relationship Id="rId1" Type="http://schemas.openxmlformats.org/officeDocument/2006/relationships/oleObject" Target="../embeddings/oleObject30.bin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vmlDrawing" Target="../drawings/vmlDrawing2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wmf"/><Relationship Id="rId1" Type="http://schemas.openxmlformats.org/officeDocument/2006/relationships/oleObject" Target="../embeddings/oleObject31.bin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vmlDrawing" Target="../drawings/vmlDrawing2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wmf"/><Relationship Id="rId3" Type="http://schemas.openxmlformats.org/officeDocument/2006/relationships/oleObject" Target="../embeddings/oleObject33.bin"/><Relationship Id="rId2" Type="http://schemas.openxmlformats.org/officeDocument/2006/relationships/image" Target="../media/image43.wmf"/><Relationship Id="rId1" Type="http://schemas.openxmlformats.org/officeDocument/2006/relationships/oleObject" Target="../embeddings/oleObject32.bin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wmf"/><Relationship Id="rId1" Type="http://schemas.openxmlformats.org/officeDocument/2006/relationships/oleObject" Target="../embeddings/oleObject34.bin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wmf"/><Relationship Id="rId1" Type="http://schemas.openxmlformats.org/officeDocument/2006/relationships/oleObject" Target="../embeddings/oleObject35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vmlDrawing" Target="../drawings/vmlDrawing2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8.wmf"/><Relationship Id="rId3" Type="http://schemas.openxmlformats.org/officeDocument/2006/relationships/oleObject" Target="../embeddings/oleObject37.bin"/><Relationship Id="rId2" Type="http://schemas.openxmlformats.org/officeDocument/2006/relationships/image" Target="../media/image47.wmf"/><Relationship Id="rId1" Type="http://schemas.openxmlformats.org/officeDocument/2006/relationships/oleObject" Target="../embeddings/oleObject36.bin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wmf"/><Relationship Id="rId1" Type="http://schemas.openxmlformats.org/officeDocument/2006/relationships/oleObject" Target="../embeddings/oleObject38.bin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vmlDrawing" Target="../drawings/vmlDrawing28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0.wmf"/><Relationship Id="rId3" Type="http://schemas.openxmlformats.org/officeDocument/2006/relationships/oleObject" Target="../embeddings/oleObject40.bin"/><Relationship Id="rId2" Type="http://schemas.openxmlformats.org/officeDocument/2006/relationships/image" Target="../media/image49.wmf"/><Relationship Id="rId1" Type="http://schemas.openxmlformats.org/officeDocument/2006/relationships/oleObject" Target="../embeddings/oleObject39.bin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1.wmf"/><Relationship Id="rId3" Type="http://schemas.openxmlformats.org/officeDocument/2006/relationships/oleObject" Target="../embeddings/oleObject42.bin"/><Relationship Id="rId2" Type="http://schemas.openxmlformats.org/officeDocument/2006/relationships/image" Target="../media/image49.wmf"/><Relationship Id="rId1" Type="http://schemas.openxmlformats.org/officeDocument/2006/relationships/oleObject" Target="../embeddings/oleObject41.bin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0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wmf"/><Relationship Id="rId3" Type="http://schemas.openxmlformats.org/officeDocument/2006/relationships/oleObject" Target="../embeddings/oleObject44.bin"/><Relationship Id="rId2" Type="http://schemas.openxmlformats.org/officeDocument/2006/relationships/image" Target="../media/image52.wmf"/><Relationship Id="rId1" Type="http://schemas.openxmlformats.org/officeDocument/2006/relationships/oleObject" Target="../embeddings/oleObject43.bin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wmf"/><Relationship Id="rId3" Type="http://schemas.openxmlformats.org/officeDocument/2006/relationships/oleObject" Target="../embeddings/oleObject46.bin"/><Relationship Id="rId2" Type="http://schemas.openxmlformats.org/officeDocument/2006/relationships/image" Target="../media/image54.wmf"/><Relationship Id="rId1" Type="http://schemas.openxmlformats.org/officeDocument/2006/relationships/oleObject" Target="../embeddings/oleObject45.bin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wmf"/><Relationship Id="rId1" Type="http://schemas.openxmlformats.org/officeDocument/2006/relationships/oleObject" Target="../embeddings/oleObject47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wmf"/><Relationship Id="rId1" Type="http://schemas.openxmlformats.org/officeDocument/2006/relationships/oleObject" Target="../embeddings/oleObject48.bin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wmf"/><Relationship Id="rId1" Type="http://schemas.openxmlformats.org/officeDocument/2006/relationships/oleObject" Target="../embeddings/oleObject49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wmf"/><Relationship Id="rId1" Type="http://schemas.openxmlformats.org/officeDocument/2006/relationships/oleObject" Target="../embeddings/oleObject50.bin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6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wmf"/><Relationship Id="rId2" Type="http://schemas.openxmlformats.org/officeDocument/2006/relationships/oleObject" Target="../embeddings/oleObject51.bin"/><Relationship Id="rId1" Type="http://schemas.openxmlformats.org/officeDocument/2006/relationships/tags" Target="../tags/tag4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wmf"/><Relationship Id="rId1" Type="http://schemas.openxmlformats.org/officeDocument/2006/relationships/oleObject" Target="../embeddings/oleObject52.bin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wmf"/><Relationship Id="rId1" Type="http://schemas.openxmlformats.org/officeDocument/2006/relationships/oleObject" Target="../embeddings/oleObject53.bin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wmf"/><Relationship Id="rId1" Type="http://schemas.openxmlformats.org/officeDocument/2006/relationships/oleObject" Target="../embeddings/oleObject54.bin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wmf"/><Relationship Id="rId1" Type="http://schemas.openxmlformats.org/officeDocument/2006/relationships/oleObject" Target="../embeddings/oleObject55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8.wmf"/><Relationship Id="rId2" Type="http://schemas.openxmlformats.org/officeDocument/2006/relationships/oleObject" Target="../embeddings/oleObject56.bin"/><Relationship Id="rId1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wmf"/><Relationship Id="rId1" Type="http://schemas.openxmlformats.org/officeDocument/2006/relationships/oleObject" Target="../embeddings/oleObject57.bin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wmf"/><Relationship Id="rId1" Type="http://schemas.openxmlformats.org/officeDocument/2006/relationships/oleObject" Target="../embeddings/oleObject58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066" y="1828419"/>
            <a:ext cx="731393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  <a:buClrTx/>
              <a:buSzTx/>
              <a:buFontTx/>
            </a:pPr>
            <a:r>
              <a:rPr lang="en-US" sz="4000" b="1" u="none" spc="-5" dirty="0">
                <a:sym typeface="+mn-ea"/>
              </a:rPr>
              <a:t>Cryptography</a:t>
            </a:r>
            <a:endParaRPr lang="en-US" sz="4000" b="1" u="none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5035" y="3001010"/>
            <a:ext cx="4102735" cy="75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lang="en-US" sz="2400" b="1" spc="-5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2400" b="1" spc="-5" dirty="0">
                <a:latin typeface="Times New Roman" panose="02020603050405020304"/>
                <a:cs typeface="Times New Roman" panose="02020603050405020304"/>
              </a:rPr>
              <a:t>Symmetric cryptography</a:t>
            </a:r>
            <a:endParaRPr lang="en-US"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Perfect</a:t>
            </a:r>
            <a:r>
              <a:rPr u="none" spc="-5" dirty="0">
                <a:sym typeface="+mn-ea"/>
              </a:rPr>
              <a:t> vs. Computational</a:t>
            </a:r>
            <a:r>
              <a:rPr u="none" spc="45" dirty="0">
                <a:sym typeface="+mn-ea"/>
              </a:rPr>
              <a:t> </a:t>
            </a:r>
            <a:r>
              <a:rPr u="none" spc="-5" dirty="0">
                <a:sym typeface="+mn-ea"/>
              </a:rPr>
              <a:t>Security</a:t>
            </a:r>
            <a:endParaRPr lang="en-US" altLang="fr-FR" u="none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65160" cy="541274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Perfectly secure cipher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No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matter </a:t>
            </a:r>
            <a:r>
              <a:rPr sz="2000" spc="5" dirty="0">
                <a:latin typeface="Times New Roman" panose="02020603050405020304"/>
                <a:cs typeface="Times New Roman" panose="02020603050405020304"/>
                <a:sym typeface="+mn-ea"/>
              </a:rPr>
              <a:t>how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computer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power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is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powerful,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it cannot break the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cipher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Ciphertext does not reveal any information about plaintext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Resilience against ciphertext only attack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" lvl="0" indent="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 charset="0"/>
              <a:buNone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And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Plaintext does not reveal any information about ciphertext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Resilience against known/chosen plaintext attack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Computationally secure cipher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The cost of breaking the cipher </a:t>
            </a: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&gt;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 the value of the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encrypted</a:t>
            </a:r>
            <a:r>
              <a:rPr sz="2000" spc="-25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info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" lvl="0" indent="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None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And/or</a:t>
            </a:r>
            <a:endParaRPr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The </a:t>
            </a:r>
            <a:r>
              <a:rPr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time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required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to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break the cipher </a:t>
            </a: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&gt;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 the useful </a:t>
            </a:r>
            <a:r>
              <a:rPr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lifetime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of the</a:t>
            </a:r>
            <a:r>
              <a:rPr sz="2000" spc="-19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info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Ad hoc security (heuristic security)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Secret Keys vs. Secret Algorithms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589661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Keep algorithms secret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Secret algorithms -&gt; better security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Hard to keep secret if used widely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Every NATO and Warsaw Pact algorithm during Cold War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All digital cellular encryption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HD DVD, Blu-Ray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Publish algorithms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Security depends on the secrecy of the keys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Public examination helps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to find</a:t>
            </a:r>
            <a:r>
              <a:rPr sz="2000" spc="-2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flaws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 charset="0"/>
              <a:buChar char=""/>
              <a:tabLst>
                <a:tab pos="354965" algn="l"/>
                <a:tab pos="355600" algn="l"/>
              </a:tabLst>
            </a:pPr>
            <a:r>
              <a:rPr sz="240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Kerckhoffs principle</a:t>
            </a:r>
            <a:endParaRPr sz="240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 charset="0"/>
              <a:buChar char=""/>
              <a:tabLst>
                <a:tab pos="354965" algn="l"/>
                <a:tab pos="355600" algn="l"/>
              </a:tabLst>
            </a:pPr>
            <a:r>
              <a:rPr sz="200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 cryptographic system should be secure even if everything about the system, </a:t>
            </a:r>
            <a:r>
              <a:rPr sz="2000" b="1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except the key</a:t>
            </a:r>
            <a:r>
              <a:rPr sz="200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, is public knowledge.</a:t>
            </a:r>
            <a:endParaRPr sz="200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 charset="0"/>
              <a:buChar char=""/>
              <a:tabLst>
                <a:tab pos="354965" algn="l"/>
                <a:tab pos="355600" algn="l"/>
              </a:tabLst>
            </a:pPr>
            <a:r>
              <a:rPr lang="en-US" sz="200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00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eformulated by Claude Shannon as 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000" b="1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he enemy knows the system</a:t>
            </a:r>
            <a:r>
              <a:rPr sz="200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endParaRPr sz="200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 charset="0"/>
              <a:buChar char=""/>
              <a:tabLst>
                <a:tab pos="354965" algn="l"/>
                <a:tab pos="355600" algn="l"/>
              </a:tabLst>
            </a:pPr>
            <a:r>
              <a:rPr sz="200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Shannon's maxim</a:t>
            </a:r>
            <a:endParaRPr sz="200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3410" y="2308225"/>
            <a:ext cx="1524000" cy="2085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>
                <a:sym typeface="+mn-ea"/>
              </a:rPr>
              <a:t>Kerckhoffs</a:t>
            </a:r>
            <a:endParaRPr lang="en-US" altLang="fr-FR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402320" cy="563372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Auguste Kerckhoffs  (1835-1903): Dutch-French cryptographer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1600" spc="-5" dirty="0">
                <a:latin typeface="Times New Roman" panose="02020603050405020304"/>
                <a:cs typeface="Times New Roman" panose="02020603050405020304"/>
                <a:sym typeface="+mn-ea"/>
              </a:rPr>
              <a:t>Jean-Guillaume-Hubert-Victor-François-Alexandre-Auguste Kerckhoffs von Nieuwenhof</a:t>
            </a:r>
            <a:endParaRPr lang="en-US" sz="16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Dutch linguist of French nationality, got his Ph.D. in Germany, worked as professor in HEC Paris </a:t>
            </a:r>
            <a:endParaRPr lang="en-US" sz="16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Major contribution: a practical, experience-based approach, including six design principles for military ciphers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b="1" spc="-5" dirty="0">
                <a:latin typeface="Times New Roman" panose="02020603050405020304"/>
                <a:cs typeface="Times New Roman" panose="02020603050405020304"/>
                <a:sym typeface="+mn-ea"/>
              </a:rPr>
              <a:t>The system must be practically, if not mathematically, indecipherable.</a:t>
            </a:r>
            <a:endParaRPr lang="en-US" sz="2000" b="1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b="1" spc="-5" dirty="0">
                <a:latin typeface="Times New Roman" panose="02020603050405020304"/>
                <a:cs typeface="Times New Roman" panose="02020603050405020304"/>
                <a:sym typeface="+mn-ea"/>
              </a:rPr>
              <a:t>It must not be required to be secret, and it must be able to fall into the hands of the enemy without inconvenience.</a:t>
            </a:r>
            <a:endParaRPr lang="en-US" sz="16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pc="-5" dirty="0">
                <a:latin typeface="Times New Roman" panose="02020603050405020304"/>
                <a:cs typeface="Times New Roman" panose="02020603050405020304"/>
                <a:sym typeface="+mn-ea"/>
              </a:rPr>
              <a:t>Its key must be communicable and retainable without the help of written notes, and changeable or modifiable at the will of the correspondents.</a:t>
            </a:r>
            <a:endParaRPr lang="en-US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pc="-5" dirty="0">
                <a:latin typeface="Times New Roman" panose="02020603050405020304"/>
                <a:cs typeface="Times New Roman" panose="02020603050405020304"/>
                <a:sym typeface="+mn-ea"/>
              </a:rPr>
              <a:t>It must be applicable to telegraphic correspondence.</a:t>
            </a:r>
            <a:endParaRPr lang="en-US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pc="-5" dirty="0">
                <a:latin typeface="Times New Roman" panose="02020603050405020304"/>
                <a:cs typeface="Times New Roman" panose="02020603050405020304"/>
                <a:sym typeface="+mn-ea"/>
              </a:rPr>
              <a:t>Apparatus and documents must be portable, and its usage and function must not require the concourse of several people.</a:t>
            </a:r>
            <a:endParaRPr lang="en-US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pc="-5" dirty="0">
                <a:latin typeface="Times New Roman" panose="02020603050405020304"/>
                <a:cs typeface="Times New Roman" panose="02020603050405020304"/>
                <a:sym typeface="+mn-ea"/>
              </a:rPr>
              <a:t>It is necessary, given the circumstances that command its application, that the system be easy to use, requiring neither mental strain nor the knowledge of a long series of rules to observe.</a:t>
            </a:r>
            <a:endParaRPr lang="en-US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History of cryptographic systems</a:t>
            </a:r>
            <a:endParaRPr lang="en-US" altLang="fr-FR" u="none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861060"/>
            <a:ext cx="8228965" cy="529018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First generation: classic ciphers, paper &amp; ink based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Substitution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ipher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Mono-</a:t>
            </a: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a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lphabetic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727200" lvl="4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Caesar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P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oly-alphabetic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727200" lvl="4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Vigenere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Permutation cipher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Second generation: use cryptographic engines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Mechanic and electro-mechanic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Enigma, Hagelin C38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Third generation: modern cryptography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Based on advanced math/TCS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Information-theoretic security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Computational security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dirty="0">
                <a:sym typeface="+mn-ea"/>
              </a:rPr>
              <a:t>Caesar </a:t>
            </a:r>
            <a:r>
              <a:rPr lang="en-US" u="none" dirty="0">
                <a:sym typeface="+mn-ea"/>
              </a:rPr>
              <a:t>cipher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514350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Substitution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, m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ono-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a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lphabetic 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cipher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lvl="1">
              <a:lnSpc>
                <a:spcPct val="80000"/>
              </a:lnSpc>
              <a:buNone/>
            </a:pPr>
            <a:endParaRPr lang="en-US" altLang="fr-FR" sz="2400" dirty="0">
              <a:sym typeface="+mn-ea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Plaintext :</a:t>
            </a:r>
            <a:r>
              <a:rPr lang="fr-FR" altLang="zh-CN" sz="2400" b="1" dirty="0">
                <a:latin typeface="Courier New" panose="02070309020205020404" pitchFamily="49" charset="0"/>
                <a:sym typeface="+mn-ea"/>
              </a:rPr>
              <a:t>   </a:t>
            </a:r>
            <a:r>
              <a:rPr lang="fr-FR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sym typeface="+mn-ea"/>
              </a:rPr>
              <a:t>THIS IS THE CAESAR CIPHER</a:t>
            </a:r>
            <a:endParaRPr lang="fr-FR" altLang="zh-CN" sz="2400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Ciphertext :</a:t>
            </a:r>
            <a:r>
              <a:rPr lang="fr-FR" altLang="zh-CN" sz="2400" b="1" dirty="0">
                <a:latin typeface="Courier New" panose="02070309020205020404" pitchFamily="49" charset="0"/>
                <a:sym typeface="+mn-ea"/>
              </a:rPr>
              <a:t>  </a:t>
            </a:r>
            <a:r>
              <a:rPr lang="fr-FR" altLang="zh-CN" sz="2400" b="1" dirty="0">
                <a:solidFill>
                  <a:srgbClr val="FF0000"/>
                </a:solidFill>
                <a:latin typeface="Courier New" panose="02070309020205020404" pitchFamily="49" charset="0"/>
                <a:sym typeface="+mn-ea"/>
              </a:rPr>
              <a:t>WKLV LV WKH FDHVDU FLSKHU</a:t>
            </a:r>
            <a:endParaRPr lang="fr-FR" altLang="zh-CN" sz="2400" b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Key: k (=3)</a:t>
            </a:r>
            <a:endParaRPr lang="fr-FR" altLang="zh-CN" sz="2400" dirty="0">
              <a:sym typeface="+mn-ea"/>
            </a:endParaRPr>
          </a:p>
          <a:p>
            <a:pPr lvl="1">
              <a:lnSpc>
                <a:spcPct val="80000"/>
              </a:lnSpc>
              <a:buNone/>
            </a:pPr>
            <a:endParaRPr lang="fr-FR" altLang="zh-CN" sz="2400" dirty="0">
              <a:cs typeface="Arial" panose="020B0604020202020204" pitchFamily="34" charset="0"/>
              <a:sym typeface="+mn-ea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Caesar has never changed the key!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Test: find the plaintext of the ciphertext below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b="1" dirty="0">
                <a:solidFill>
                  <a:srgbClr val="FF0000"/>
                </a:solidFill>
                <a:latin typeface="Courier New" panose="02070309020205020404" pitchFamily="49" charset="0"/>
                <a:sym typeface="+mn-ea"/>
              </a:rPr>
              <a:t>VHFXULWBDQGSULYDFB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753110" y="1240155"/>
          <a:ext cx="6377305" cy="1451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362950" imgH="2076450" progId="Paint.Picture">
                  <p:embed/>
                </p:oleObj>
              </mc:Choice>
              <mc:Fallback>
                <p:oleObj name="" r:id="rId1" imgW="8362950" imgH="20764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53110" y="1240155"/>
                        <a:ext cx="6377305" cy="1451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6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385" y="889635"/>
            <a:ext cx="1264285" cy="16332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dirty="0">
                <a:sym typeface="+mn-ea"/>
              </a:rPr>
              <a:t>Caesar </a:t>
            </a:r>
            <a:r>
              <a:rPr lang="en-US" u="none" dirty="0">
                <a:sym typeface="+mn-ea"/>
              </a:rPr>
              <a:t>cipher: formalism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367284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P=C=K=Z</a:t>
            </a:r>
            <a:r>
              <a:rPr lang="en-US" sz="2400" spc="-1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26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Encription: e</a:t>
            </a:r>
            <a:r>
              <a:rPr lang="en-US" sz="2400" spc="-1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k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(x) = x+k mod 26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Decryption: and d</a:t>
            </a:r>
            <a:r>
              <a:rPr lang="en-US" sz="2400" spc="-1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k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(y) = y-k mod 26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x∈P, y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∈C, k∈K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	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Dominates the art of secret writing in the first millennium A.D.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Julius Caesar ~60 BC 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Phonetic substitution used in India even earlier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Thought to be unbreakable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u="none" spc="-5" dirty="0">
                <a:sym typeface="+mn-ea"/>
              </a:rPr>
              <a:t>Generalized Caesar</a:t>
            </a:r>
            <a:r>
              <a:rPr sz="4000" u="none" dirty="0">
                <a:sym typeface="+mn-ea"/>
              </a:rPr>
              <a:t> </a:t>
            </a:r>
            <a:r>
              <a:rPr lang="en-US" sz="4000" u="none" dirty="0">
                <a:sym typeface="+mn-ea"/>
              </a:rPr>
              <a:t>cipher</a:t>
            </a:r>
            <a:endParaRPr lang="en-US" altLang="fr-FR" sz="4000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487680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Substitution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, m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ono-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a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lphabetic 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cipher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Randomly map one letter in plaintext to ciphertext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# combination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26! = 2</a:t>
            </a:r>
            <a:r>
              <a:rPr lang="en-US" sz="2000" b="1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88</a:t>
            </a:r>
            <a:r>
              <a:rPr lang="en-US" sz="2000" b="1"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Key length: 88 bits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Need to specify which permutation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1074420" y="1705610"/>
          <a:ext cx="5205730" cy="1709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258175" imgH="2619375" progId="Paint.Picture">
                  <p:embed/>
                </p:oleObj>
              </mc:Choice>
              <mc:Fallback>
                <p:oleObj name="" r:id="rId1" imgW="8258175" imgH="261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74420" y="1705610"/>
                        <a:ext cx="5205730" cy="1709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u="none" spc="-5" dirty="0">
                <a:sym typeface="+mn-ea"/>
              </a:rPr>
              <a:t>Generalized Caesar</a:t>
            </a:r>
            <a:r>
              <a:rPr sz="4000" u="none" dirty="0">
                <a:sym typeface="+mn-ea"/>
              </a:rPr>
              <a:t> </a:t>
            </a:r>
            <a:r>
              <a:rPr lang="en-US" sz="4000" u="none" dirty="0">
                <a:sym typeface="+mn-ea"/>
              </a:rPr>
              <a:t>cipher: attack</a:t>
            </a:r>
            <a:endParaRPr lang="en-US" altLang="fr-FR" sz="4000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162496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Vulnerable to known plaintext attack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Ciphertext only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Attacker disposes ciphertext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Technique: frequency analysis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672465" y="2542540"/>
          <a:ext cx="7847965" cy="394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8286750" imgH="3771900" progId="Paint.Picture">
                  <p:embed/>
                </p:oleObj>
              </mc:Choice>
              <mc:Fallback>
                <p:oleObj name="" r:id="rId1" imgW="8286750" imgH="37719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2465" y="2542540"/>
                        <a:ext cx="7847965" cy="394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Frequency analysis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66430" cy="584390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Earliest known in a book by the ninth-century scientist al-Kindi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Rediscovered or introduced in Europe during Renaissance 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F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requency analysis made substitution cipher insecure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Improvements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Using numbers as ciphertext alphabet, some representing nothing are inserted randomly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Deliberately misspell words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Thys haz thi ifekkt off diztaughting thi ballans off frikwenseas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Homophonic substitution cipher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Each letter replaced by a variety of substitutes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Make frequency analysis more difficult, but not impossible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b="1" dirty="0">
                <a:latin typeface="Times New Roman" panose="02020603050405020304"/>
                <a:cs typeface="Times New Roman" panose="02020603050405020304"/>
                <a:sym typeface="+mn-ea"/>
              </a:rPr>
              <a:t>M</a:t>
            </a:r>
            <a:r>
              <a:rPr sz="2000" b="1" dirty="0">
                <a:latin typeface="Times New Roman" panose="02020603050405020304"/>
                <a:cs typeface="Times New Roman" panose="02020603050405020304"/>
                <a:sym typeface="+mn-ea"/>
              </a:rPr>
              <a:t>ono-</a:t>
            </a:r>
            <a:r>
              <a:rPr lang="en-US" sz="2000" b="1" dirty="0">
                <a:latin typeface="Times New Roman" panose="02020603050405020304"/>
                <a:cs typeface="Times New Roman" panose="02020603050405020304"/>
                <a:sym typeface="+mn-ea"/>
              </a:rPr>
              <a:t>a</a:t>
            </a:r>
            <a:r>
              <a:rPr sz="2000" b="1" dirty="0">
                <a:latin typeface="Times New Roman" panose="02020603050405020304"/>
                <a:cs typeface="Times New Roman" panose="02020603050405020304"/>
                <a:sym typeface="+mn-ea"/>
              </a:rPr>
              <a:t>lphabetic </a:t>
            </a:r>
            <a:r>
              <a:rPr lang="en-US" sz="2000" b="1" dirty="0">
                <a:latin typeface="Times New Roman" panose="02020603050405020304"/>
                <a:cs typeface="Times New Roman" panose="02020603050405020304"/>
                <a:sym typeface="+mn-ea"/>
              </a:rPr>
              <a:t>cipher is still vulnerable to frequency analysis</a:t>
            </a:r>
            <a:endParaRPr lang="en-US" sz="2000" b="1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sz="4000" u="none" err="1">
                <a:sym typeface="+mn-ea"/>
              </a:rPr>
              <a:t>From mono- to poly-alphabetic cipher</a:t>
            </a:r>
            <a:endParaRPr lang="en-US" altLang="fr-FR" sz="4000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66430" cy="331216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W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eaknesses of mono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-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alphabetic cipher 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E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ach ciphertext </a:t>
            </a: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letter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corresponds to only one plaintext </a:t>
            </a: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letter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Frequency attack easy to mount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Idea for a stronger cipher 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U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se more than one cipher alphabet, and switch between them when encrypting different letters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1460’s by Alberti</a:t>
            </a: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: The Alberti Cipher disk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Plaintext on inner, ciphertext on outer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Rotated to a new position periodically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11" name="对象 10"/>
          <p:cNvGraphicFramePr/>
          <p:nvPr/>
        </p:nvGraphicFramePr>
        <p:xfrm>
          <a:off x="4278630" y="4169410"/>
          <a:ext cx="2546350" cy="2233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" imgW="2800350" imgH="2800350" progId="Paint.Picture">
                  <p:embed/>
                </p:oleObj>
              </mc:Choice>
              <mc:Fallback>
                <p:oleObj name="" r:id="rId1" imgW="2800350" imgH="280035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78630" y="4169410"/>
                        <a:ext cx="2546350" cy="2233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/>
          <p:nvPr/>
        </p:nvGraphicFramePr>
        <p:xfrm>
          <a:off x="1356360" y="4178300"/>
          <a:ext cx="1815465" cy="2214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3" imgW="1514475" imgH="2000250" progId="Paint.Picture">
                  <p:embed/>
                </p:oleObj>
              </mc:Choice>
              <mc:Fallback>
                <p:oleObj name="" r:id="rId3" imgW="1514475" imgH="2000250" progId="Paint.Picture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6360" y="4178300"/>
                        <a:ext cx="1815465" cy="2214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信息安全课程2020群二维码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31135" y="76835"/>
            <a:ext cx="5036820" cy="6464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33375" y="209550"/>
            <a:ext cx="7772400" cy="676910"/>
          </a:xfrm>
        </p:spPr>
        <p:txBody>
          <a:bodyPr/>
          <a:p>
            <a:r>
              <a:rPr lang="en-US" altLang="zh-CN" u="none"/>
              <a:t>QQ group</a:t>
            </a:r>
            <a:endParaRPr lang="en-US" altLang="zh-CN" u="non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u="none" spc="-5" dirty="0">
                <a:sym typeface="+mn-ea"/>
              </a:rPr>
              <a:t>Leon Battista Alberti</a:t>
            </a:r>
            <a:endParaRPr lang="en-US" altLang="fr-FR" sz="4000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66430" cy="114998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1404-1472, 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Italian Renaissance humanist author, artist, </a:t>
            </a:r>
            <a:r>
              <a:rPr lang="en-US" sz="2400" b="1" spc="-5" dirty="0">
                <a:latin typeface="Times New Roman" panose="02020603050405020304"/>
                <a:cs typeface="Times New Roman" panose="02020603050405020304"/>
                <a:sym typeface="+mn-ea"/>
              </a:rPr>
              <a:t>architect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, </a:t>
            </a:r>
            <a:r>
              <a:rPr lang="en-US" sz="2400" b="1" spc="-5" dirty="0">
                <a:latin typeface="Times New Roman" panose="02020603050405020304"/>
                <a:cs typeface="Times New Roman" panose="02020603050405020304"/>
                <a:sym typeface="+mn-ea"/>
              </a:rPr>
              <a:t>poet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, priest, </a:t>
            </a:r>
            <a:r>
              <a:rPr lang="en-US" sz="2400" b="1" spc="-5" dirty="0">
                <a:latin typeface="Times New Roman" panose="02020603050405020304"/>
                <a:cs typeface="Times New Roman" panose="02020603050405020304"/>
                <a:sym typeface="+mn-ea"/>
              </a:rPr>
              <a:t>linguist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, philosopher and </a:t>
            </a:r>
            <a:r>
              <a:rPr lang="en-US" sz="2400" i="1" spc="-5" dirty="0">
                <a:latin typeface="Times New Roman" panose="02020603050405020304"/>
                <a:cs typeface="Times New Roman" panose="02020603050405020304"/>
                <a:sym typeface="+mn-ea"/>
              </a:rPr>
              <a:t>cryptographer</a:t>
            </a:r>
            <a:endParaRPr lang="en-US" sz="2400" i="1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b="1" spc="-5" dirty="0">
                <a:latin typeface="Times New Roman" panose="02020603050405020304"/>
                <a:cs typeface="Times New Roman" panose="02020603050405020304"/>
                <a:sym typeface="+mn-ea"/>
              </a:rPr>
              <a:t>The Renaissance man</a:t>
            </a:r>
            <a:endParaRPr lang="en-US" sz="2000" b="1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7" name="对象 6"/>
          <p:cNvGraphicFramePr/>
          <p:nvPr/>
        </p:nvGraphicFramePr>
        <p:xfrm>
          <a:off x="421640" y="2132330"/>
          <a:ext cx="2955290" cy="2221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2952750" imgH="2219325" progId="Paint.Picture">
                  <p:embed/>
                </p:oleObj>
              </mc:Choice>
              <mc:Fallback>
                <p:oleObj name="" r:id="rId1" imgW="2952750" imgH="22193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1640" y="2132330"/>
                        <a:ext cx="2955290" cy="2221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3627120" y="2132330"/>
          <a:ext cx="2573655" cy="342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2571750" imgH="3419475" progId="Paint.Picture">
                  <p:embed/>
                </p:oleObj>
              </mc:Choice>
              <mc:Fallback>
                <p:oleObj name="" r:id="rId3" imgW="2571750" imgH="34194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27120" y="2132330"/>
                        <a:ext cx="2573655" cy="342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6638290" y="2132330"/>
          <a:ext cx="2049780" cy="3221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2047875" imgH="3219450" progId="Paint.Picture">
                  <p:embed/>
                </p:oleObj>
              </mc:Choice>
              <mc:Fallback>
                <p:oleObj name="" r:id="rId5" imgW="2047875" imgH="32194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38290" y="2132330"/>
                        <a:ext cx="2049780" cy="3221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Vigenere Cipher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937260"/>
            <a:ext cx="8228965" cy="234569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Substitution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, poly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-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a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lphabetic 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cipher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Use multiple mono-alphabetic substitution rules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Example: key = (3 1 5)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Replace first letter in plaintext by letter+3, second by 1, third letter by 5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Repeat the above cycle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974090" y="3602990"/>
          <a:ext cx="5238115" cy="2760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7000875" imgH="3409950" progId="Paint.Picture">
                  <p:embed/>
                </p:oleObj>
              </mc:Choice>
              <mc:Fallback>
                <p:oleObj name="" r:id="rId1" imgW="7000875" imgH="34099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74090" y="3602990"/>
                        <a:ext cx="5238115" cy="2760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Blaise de Vigenère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78994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1523-1596,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French diplomat, cryptographer, translator and alchemist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811530" y="1701165"/>
          <a:ext cx="1390015" cy="2072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1638300" imgH="2114550" progId="Paint.Picture">
                  <p:embed/>
                </p:oleObj>
              </mc:Choice>
              <mc:Fallback>
                <p:oleObj name="" r:id="rId1" imgW="1638300" imgH="21145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11530" y="1701165"/>
                        <a:ext cx="1390015" cy="2072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458470" y="3914775"/>
          <a:ext cx="1917065" cy="2536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2990850" imgH="4781550" progId="Paint.Picture">
                  <p:embed/>
                </p:oleObj>
              </mc:Choice>
              <mc:Fallback>
                <p:oleObj name="" r:id="rId3" imgW="2990850" imgH="47815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8470" y="3914775"/>
                        <a:ext cx="1917065" cy="2536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3009265" y="1463675"/>
          <a:ext cx="5128895" cy="5156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4876800" imgH="4781550" progId="Paint.Picture">
                  <p:embed/>
                </p:oleObj>
              </mc:Choice>
              <mc:Fallback>
                <p:oleObj name="" r:id="rId5" imgW="4876800" imgH="47815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09265" y="1463675"/>
                        <a:ext cx="5128895" cy="5156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Vigenere Cipher: formalism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312801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Encryption: 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e</a:t>
            </a:r>
            <a:r>
              <a:rPr sz="20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k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(p</a:t>
            </a:r>
            <a:r>
              <a:rPr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, … p</a:t>
            </a:r>
            <a:r>
              <a:rPr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m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) = (p</a:t>
            </a:r>
            <a:r>
              <a:rPr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+k</a:t>
            </a:r>
            <a:r>
              <a:rPr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, …p</a:t>
            </a:r>
            <a:r>
              <a:rPr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m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+k</a:t>
            </a:r>
            <a:r>
              <a:rPr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m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) (mod 26) 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Decryption: 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d</a:t>
            </a:r>
            <a:r>
              <a:rPr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k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(c</a:t>
            </a:r>
            <a:r>
              <a:rPr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, … c</a:t>
            </a:r>
            <a:r>
              <a:rPr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m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) = (c</a:t>
            </a:r>
            <a:r>
              <a:rPr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-k</a:t>
            </a:r>
            <a:r>
              <a:rPr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, … c</a:t>
            </a:r>
            <a:r>
              <a:rPr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m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-k</a:t>
            </a:r>
            <a:r>
              <a:rPr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m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) (mod 26)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Can be regarded as mutiple Caesar ciphers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But masks frequency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Frenquency analysis more difficult, but still possible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Vigenere Cipher: cryptanalysis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565023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Find the length of the key 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m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Divide 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ciphertext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into 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m Caesar ciphertexts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Method 1: exaustive search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Method 2: Kasiski test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First described in 1863 by Friedrich Kasiski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b="1" dirty="0">
              <a:solidFill>
                <a:srgbClr val="C00000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F</a:t>
            </a:r>
            <a:r>
              <a:rPr sz="2000" b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requency analysis made substitution cipher insecure</a:t>
            </a:r>
            <a:endParaRPr lang="en-US" sz="2000" b="1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993140" y="3040380"/>
          <a:ext cx="5946140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7486650" imgH="3990975" progId="Paint.Picture">
                  <p:embed/>
                </p:oleObj>
              </mc:Choice>
              <mc:Fallback>
                <p:oleObj name="" r:id="rId1" imgW="7486650" imgH="39909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93140" y="3040380"/>
                        <a:ext cx="5946140" cy="273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dirty="0">
                <a:sym typeface="+mn-ea"/>
              </a:rPr>
              <a:t>Permutation cipher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342646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1D permutation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Permute each 5-letter block in plaintext according &lt;+1,+3,-2,0,-2&gt;</a:t>
            </a: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2D permutation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Arrange plaintext in n*m blocks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Permute columns in a block according to key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1159510" y="1656715"/>
          <a:ext cx="5973445" cy="1278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467725" imgH="2324100" progId="Paint.Picture">
                  <p:embed/>
                </p:oleObj>
              </mc:Choice>
              <mc:Fallback>
                <p:oleObj name="" r:id="rId1" imgW="8467725" imgH="23241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59510" y="1656715"/>
                        <a:ext cx="5973445" cy="1278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1370330" y="4211320"/>
          <a:ext cx="5592445" cy="2397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7896225" imgH="3581400" progId="Paint.Picture">
                  <p:embed/>
                </p:oleObj>
              </mc:Choice>
              <mc:Fallback>
                <p:oleObj name="" r:id="rId3" imgW="7896225" imgH="35814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0330" y="4211320"/>
                        <a:ext cx="5592445" cy="2397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dirty="0">
                <a:sym typeface="+mn-ea"/>
              </a:rPr>
              <a:t>Permutation example: Scytale</a:t>
            </a:r>
            <a:endParaRPr lang="en-US" u="none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861060"/>
            <a:ext cx="8228965" cy="78105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First mentioned by a poet in Greece, 7th century BC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Key: diameter of Scytale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10" name="对象 9"/>
          <p:cNvGraphicFramePr/>
          <p:nvPr>
            <p:custDataLst>
              <p:tags r:id="rId1"/>
            </p:custDataLst>
          </p:nvPr>
        </p:nvGraphicFramePr>
        <p:xfrm>
          <a:off x="2181860" y="1989455"/>
          <a:ext cx="4051300" cy="2535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2" imgW="4048125" imgH="2533650" progId="Paint.Picture">
                  <p:embed/>
                </p:oleObj>
              </mc:Choice>
              <mc:Fallback>
                <p:oleObj name="" r:id="rId2" imgW="4048125" imgH="25336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81860" y="1989455"/>
                        <a:ext cx="4051300" cy="2535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211455"/>
            <a:ext cx="8686165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2G: (electro-)mechanic cipher</a:t>
            </a:r>
            <a:endParaRPr lang="en-US" altLang="fr-FR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1261745"/>
            <a:ext cx="4114800" cy="3552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2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0" y="1266508"/>
            <a:ext cx="4467225" cy="3667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Enigma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937260"/>
            <a:ext cx="8228965" cy="270573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Widely used in Germany during WWII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Rotor machine: enhanced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Vigenère cipher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Rotor machine: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Multiple rotating cylinders (rotors)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Each rotor implements a substitution cipher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Output of each rotor is fed into the next rotor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291465" y="3763645"/>
          <a:ext cx="8359775" cy="2087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8353425" imgH="2085975" progId="Paint.Picture">
                  <p:embed/>
                </p:oleObj>
              </mc:Choice>
              <mc:Fallback>
                <p:oleObj name="" r:id="rId1" imgW="8353425" imgH="208597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1465" y="3763645"/>
                        <a:ext cx="8359775" cy="2087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Single cylinder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937260"/>
            <a:ext cx="8228965" cy="78105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After a letter typed, rotates one position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Polyalphabetic substitution cipher with period 26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1078865" y="1972945"/>
          <a:ext cx="6749415" cy="412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6743700" imgH="4124325" progId="Paint.Picture">
                  <p:embed/>
                </p:oleObj>
              </mc:Choice>
              <mc:Fallback>
                <p:oleObj name="" r:id="rId1" imgW="6743700" imgH="41243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78865" y="1972945"/>
                        <a:ext cx="6749415" cy="412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608076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/>
              <a:t>Reference scenario</a:t>
            </a:r>
            <a:endParaRPr lang="en-US" u="none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67715"/>
            <a:ext cx="8722360" cy="360934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2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Alice needs to send a message to Bob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The communication channel is in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secure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Active attacks: modification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Passive attacks: eavesdropping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Alice and Bob use a system to secure the communication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Cryptographic system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6388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760" y="4438650"/>
            <a:ext cx="6985000" cy="21704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Multiple cylinders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937260"/>
            <a:ext cx="4518660" cy="559752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Output of cylinder i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-&gt; input of cylinder i+1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Cylinder i+1 advances 1 position after a period of cylinder i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Period of 3-cylinder rotor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26</a:t>
            </a:r>
            <a:r>
              <a:rPr lang="en-US" sz="20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3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= 17576 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Enigma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Input permuted before entering rotor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Output of last rotor reflected back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Make encryption symmetric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Initial rotor setting is secret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Depends on data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Broken by group at Bletchley Park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Alan Turing: Bombe, Colossus</a:t>
            </a:r>
            <a:endParaRPr lang="zh-CN" alt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4995545" y="915035"/>
          <a:ext cx="4051300" cy="4232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4048125" imgH="4229100" progId="Paint.Picture">
                  <p:embed/>
                </p:oleObj>
              </mc:Choice>
              <mc:Fallback>
                <p:oleObj name="" r:id="rId1" imgW="4048125" imgH="42291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95545" y="915035"/>
                        <a:ext cx="4051300" cy="4232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Third generation: modern ciphers</a:t>
            </a:r>
            <a:endParaRPr lang="en-US" altLang="fr-FR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937260"/>
            <a:ext cx="8228965" cy="348805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Based on advanced math/TCS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Symmetric (s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ecret) key cryptography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Single key for both encryption and decryption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Asymmetric (public) key cryptography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 pair of keys: (public, private)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One for encryption, the other for decryption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0" lvl="1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0" lvl="1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Hash Algorithm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pic>
        <p:nvPicPr>
          <p:cNvPr id="24580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5198" y="4524058"/>
            <a:ext cx="6591300" cy="1546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Symmetric key crypto-systems </a:t>
            </a:r>
            <a:endParaRPr lang="en-US" altLang="fr-FR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17525" y="2640965"/>
            <a:ext cx="8133715" cy="332105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just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A single key: secret key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Technique: multiple applications of interleaved substitutions and permutations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Wingdings" panose="05000000000000000000" pitchFamily="2" charset="2"/>
              </a:rPr>
              <a:t> : 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fast encryption and decryption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Wingdings" panose="05000000000000000000" pitchFamily="2" charset="2"/>
              </a:rPr>
              <a:t> : 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key exchange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Usage : confidentiality service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458470" y="1135380"/>
          <a:ext cx="7169785" cy="1430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7686675" imgH="1790700" progId="Paint.Picture">
                  <p:embed/>
                </p:oleObj>
              </mc:Choice>
              <mc:Fallback>
                <p:oleObj name="" r:id="rId1" imgW="7686675" imgH="17907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8470" y="1135380"/>
                        <a:ext cx="7169785" cy="1430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930275" y="3928110"/>
          <a:ext cx="669798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7791450" imgH="752475" progId="Paint.Picture">
                  <p:embed/>
                </p:oleObj>
              </mc:Choice>
              <mc:Fallback>
                <p:oleObj name="" r:id="rId3" imgW="7791450" imgH="75247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0275" y="3928110"/>
                        <a:ext cx="669798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Stream vs. block ciphers </a:t>
            </a:r>
            <a:endParaRPr lang="en-US" altLang="fr-FR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pic>
        <p:nvPicPr>
          <p:cNvPr id="30725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" y="3187065"/>
            <a:ext cx="4181475" cy="1730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593" y="3001328"/>
            <a:ext cx="3892550" cy="1916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object 4"/>
          <p:cNvSpPr txBox="1"/>
          <p:nvPr/>
        </p:nvSpPr>
        <p:spPr>
          <a:xfrm>
            <a:off x="457835" y="1012190"/>
            <a:ext cx="8380095" cy="156337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Stream cipher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Encrypt plaintext message one symbol (e.g., 1 bit) at a time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Block cipher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Divide plaintext into blocks (e.g., 64 bits), treats block as a unit to process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496300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One-time-pad: s</a:t>
            </a:r>
            <a:r>
              <a:rPr lang="en-US" u="none" spc="-5" dirty="0">
                <a:sym typeface="+mn-ea"/>
              </a:rPr>
              <a:t>tream cipher</a:t>
            </a:r>
            <a:br>
              <a:rPr lang="en-US" spc="-5" dirty="0">
                <a:latin typeface="Times New Roman" panose="02020603050405020304"/>
                <a:cs typeface="Times New Roman" panose="02020603050405020304"/>
              </a:rPr>
            </a:b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3085" y="2071370"/>
            <a:ext cx="8039735" cy="46920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Created by Gilbert Vernam 1917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1890-1960: US engineer, inventor of XOR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M, C, K: same length 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Encryption: C = M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Symbol" panose="05050102010706020507" pitchFamily="18" charset="2"/>
              </a:rPr>
              <a:t> K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Symbol" panose="05050102010706020507" pitchFamily="18" charset="2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Decryption: M’ = C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Symbol" panose="05050102010706020507" pitchFamily="18" charset="2"/>
              </a:rPr>
              <a:t> K = M  K  K = M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Symbol" panose="05050102010706020507" pitchFamily="18" charset="2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Extended Vigenere cipher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Wingdings" panose="05000000000000000000" pitchFamily="2" charset="2"/>
              </a:rPr>
              <a:t> the only 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algorithm theoretically sure, if: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K is perfectly random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K is used only once: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if K is reused ?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Wingdings" panose="05000000000000000000" pitchFamily="2" charset="2"/>
              </a:rPr>
              <a:t> 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C contains no information about M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Wingdings" panose="05000000000000000000" pitchFamily="2" charset="2"/>
              </a:rPr>
              <a:t> generation and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 transportation of K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32772" name="Text Box 5"/>
          <p:cNvSpPr txBox="1"/>
          <p:nvPr/>
        </p:nvSpPr>
        <p:spPr>
          <a:xfrm>
            <a:off x="2176463" y="1001713"/>
            <a:ext cx="457200" cy="427037"/>
          </a:xfrm>
          <a:prstGeom prst="rect">
            <a:avLst/>
          </a:prstGeom>
          <a:noFill/>
          <a:ln w="28575">
            <a:noFill/>
          </a:ln>
        </p:spPr>
        <p:txBody>
          <a:bodyPr lIns="0" tIns="0" rIns="0" bIns="0">
            <a:spAutoFit/>
          </a:bodyPr>
          <a:p>
            <a:pPr>
              <a:spcBef>
                <a:spcPct val="50000"/>
              </a:spcBef>
            </a:pPr>
            <a:r>
              <a:rPr lang="fr-FR" altLang="zh-CN" sz="2800" b="1" i="0" dirty="0">
                <a:solidFill>
                  <a:srgbClr val="063DE8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</a:t>
            </a:r>
            <a:endParaRPr lang="fr-FR" altLang="zh-CN" sz="2800" b="1" i="0" dirty="0">
              <a:solidFill>
                <a:srgbClr val="063DE8"/>
              </a:solidFill>
              <a:latin typeface="Arial" panose="020B0604020202020204" pitchFamily="34" charset="0"/>
            </a:endParaRPr>
          </a:p>
        </p:txBody>
      </p:sp>
      <p:sp>
        <p:nvSpPr>
          <p:cNvPr id="32773" name="Text Box 6"/>
          <p:cNvSpPr txBox="1"/>
          <p:nvPr/>
        </p:nvSpPr>
        <p:spPr>
          <a:xfrm>
            <a:off x="6215063" y="1001713"/>
            <a:ext cx="457200" cy="427037"/>
          </a:xfrm>
          <a:prstGeom prst="rect">
            <a:avLst/>
          </a:prstGeom>
          <a:noFill/>
          <a:ln w="28575">
            <a:noFill/>
          </a:ln>
        </p:spPr>
        <p:txBody>
          <a:bodyPr lIns="0" tIns="0" rIns="0" bIns="0">
            <a:spAutoFit/>
          </a:bodyPr>
          <a:p>
            <a:pPr>
              <a:spcBef>
                <a:spcPct val="50000"/>
              </a:spcBef>
            </a:pPr>
            <a:r>
              <a:rPr lang="fr-FR" altLang="zh-CN" sz="2800" b="1" i="0" dirty="0">
                <a:solidFill>
                  <a:srgbClr val="063DE8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</a:t>
            </a:r>
            <a:endParaRPr lang="fr-FR" altLang="zh-CN" sz="2800" b="1" i="0" dirty="0">
              <a:solidFill>
                <a:srgbClr val="063DE8"/>
              </a:solidFill>
              <a:latin typeface="Arial" panose="020B0604020202020204" pitchFamily="34" charset="0"/>
            </a:endParaRPr>
          </a:p>
        </p:txBody>
      </p:sp>
      <p:sp>
        <p:nvSpPr>
          <p:cNvPr id="32774" name="Text Box 7"/>
          <p:cNvSpPr txBox="1"/>
          <p:nvPr/>
        </p:nvSpPr>
        <p:spPr>
          <a:xfrm>
            <a:off x="2244725" y="1840230"/>
            <a:ext cx="541655" cy="30734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>
            <a:spAutoFit/>
          </a:bodyPr>
          <a:p>
            <a:pPr>
              <a:spcBef>
                <a:spcPct val="50000"/>
              </a:spcBef>
            </a:pPr>
            <a:r>
              <a:rPr lang="fr-FR" altLang="zh-CN" sz="2000" b="1" i="0" dirty="0">
                <a:solidFill>
                  <a:srgbClr val="063DE8"/>
                </a:solidFill>
                <a:latin typeface="Arial" panose="020B0604020202020204" pitchFamily="34" charset="0"/>
              </a:rPr>
              <a:t>K</a:t>
            </a:r>
            <a:endParaRPr lang="fr-FR" altLang="zh-CN" sz="2000" b="1" i="0" dirty="0">
              <a:solidFill>
                <a:srgbClr val="063DE8"/>
              </a:solidFill>
              <a:latin typeface="Arial" panose="020B0604020202020204" pitchFamily="34" charset="0"/>
            </a:endParaRPr>
          </a:p>
        </p:txBody>
      </p:sp>
      <p:sp>
        <p:nvSpPr>
          <p:cNvPr id="32775" name="Line 8"/>
          <p:cNvSpPr/>
          <p:nvPr/>
        </p:nvSpPr>
        <p:spPr>
          <a:xfrm flipV="1">
            <a:off x="2328863" y="1382713"/>
            <a:ext cx="0" cy="381000"/>
          </a:xfrm>
          <a:prstGeom prst="line">
            <a:avLst/>
          </a:prstGeom>
          <a:ln w="28575" cap="flat" cmpd="sng">
            <a:solidFill>
              <a:srgbClr val="063DE8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2776" name="Line 9"/>
          <p:cNvSpPr/>
          <p:nvPr/>
        </p:nvSpPr>
        <p:spPr>
          <a:xfrm flipV="1">
            <a:off x="6367463" y="1382713"/>
            <a:ext cx="0" cy="381000"/>
          </a:xfrm>
          <a:prstGeom prst="line">
            <a:avLst/>
          </a:prstGeom>
          <a:ln w="28575" cap="flat" cmpd="sng">
            <a:solidFill>
              <a:srgbClr val="063DE8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2777" name="Line 10"/>
          <p:cNvSpPr/>
          <p:nvPr/>
        </p:nvSpPr>
        <p:spPr>
          <a:xfrm>
            <a:off x="2481263" y="1230313"/>
            <a:ext cx="3733800" cy="0"/>
          </a:xfrm>
          <a:prstGeom prst="line">
            <a:avLst/>
          </a:prstGeom>
          <a:ln w="28575" cap="flat" cmpd="sng">
            <a:solidFill>
              <a:srgbClr val="063DE8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2778" name="Line 11"/>
          <p:cNvSpPr/>
          <p:nvPr/>
        </p:nvSpPr>
        <p:spPr>
          <a:xfrm>
            <a:off x="881063" y="1230313"/>
            <a:ext cx="1295400" cy="0"/>
          </a:xfrm>
          <a:prstGeom prst="line">
            <a:avLst/>
          </a:prstGeom>
          <a:ln w="28575" cap="flat" cmpd="sng">
            <a:solidFill>
              <a:srgbClr val="063DE8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2779" name="Line 12"/>
          <p:cNvSpPr/>
          <p:nvPr/>
        </p:nvSpPr>
        <p:spPr>
          <a:xfrm>
            <a:off x="6519863" y="1230313"/>
            <a:ext cx="1295400" cy="0"/>
          </a:xfrm>
          <a:prstGeom prst="line">
            <a:avLst/>
          </a:prstGeom>
          <a:ln w="28575" cap="flat" cmpd="sng">
            <a:solidFill>
              <a:srgbClr val="063DE8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2780" name="Text Box 13"/>
          <p:cNvSpPr txBox="1"/>
          <p:nvPr/>
        </p:nvSpPr>
        <p:spPr>
          <a:xfrm>
            <a:off x="598170" y="925830"/>
            <a:ext cx="1273810" cy="27686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>
            <a:spAutoFit/>
          </a:bodyPr>
          <a:p>
            <a:pPr>
              <a:spcBef>
                <a:spcPct val="50000"/>
              </a:spcBef>
            </a:pPr>
            <a:r>
              <a:rPr lang="en-US" altLang="fr-FR" i="0" dirty="0">
                <a:solidFill>
                  <a:srgbClr val="063DE8"/>
                </a:solidFill>
                <a:latin typeface="Arial" panose="020B0604020202020204" pitchFamily="34" charset="0"/>
              </a:rPr>
              <a:t>plaintext </a:t>
            </a:r>
            <a:r>
              <a:rPr lang="fr-FR" altLang="zh-CN" i="0" dirty="0">
                <a:solidFill>
                  <a:srgbClr val="063DE8"/>
                </a:solidFill>
                <a:latin typeface="Arial" panose="020B0604020202020204" pitchFamily="34" charset="0"/>
              </a:rPr>
              <a:t>M</a:t>
            </a:r>
            <a:endParaRPr lang="fr-FR" altLang="zh-CN" i="0" dirty="0">
              <a:solidFill>
                <a:srgbClr val="063DE8"/>
              </a:solidFill>
              <a:latin typeface="Arial" panose="020B0604020202020204" pitchFamily="34" charset="0"/>
            </a:endParaRPr>
          </a:p>
        </p:txBody>
      </p:sp>
      <p:sp>
        <p:nvSpPr>
          <p:cNvPr id="32781" name="Text Box 14"/>
          <p:cNvSpPr txBox="1"/>
          <p:nvPr/>
        </p:nvSpPr>
        <p:spPr>
          <a:xfrm>
            <a:off x="6824980" y="925830"/>
            <a:ext cx="1453515" cy="27686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>
            <a:spAutoFit/>
          </a:bodyPr>
          <a:p>
            <a:pPr>
              <a:spcBef>
                <a:spcPct val="50000"/>
              </a:spcBef>
            </a:pPr>
            <a:r>
              <a:rPr lang="en-US" altLang="fr-FR" i="0" dirty="0">
                <a:solidFill>
                  <a:srgbClr val="063DE8"/>
                </a:solidFill>
                <a:latin typeface="Arial" panose="020B0604020202020204" pitchFamily="34" charset="0"/>
              </a:rPr>
              <a:t>plaintext </a:t>
            </a:r>
            <a:r>
              <a:rPr lang="fr-FR" altLang="zh-CN" i="0" dirty="0">
                <a:solidFill>
                  <a:srgbClr val="063DE8"/>
                </a:solidFill>
                <a:latin typeface="Arial" panose="020B0604020202020204" pitchFamily="34" charset="0"/>
              </a:rPr>
              <a:t>M</a:t>
            </a:r>
            <a:endParaRPr lang="fr-FR" altLang="zh-CN" i="0" dirty="0">
              <a:solidFill>
                <a:srgbClr val="063DE8"/>
              </a:solidFill>
              <a:latin typeface="Arial" panose="020B0604020202020204" pitchFamily="34" charset="0"/>
            </a:endParaRPr>
          </a:p>
        </p:txBody>
      </p:sp>
      <p:sp>
        <p:nvSpPr>
          <p:cNvPr id="32782" name="Text Box 15"/>
          <p:cNvSpPr txBox="1"/>
          <p:nvPr/>
        </p:nvSpPr>
        <p:spPr>
          <a:xfrm>
            <a:off x="3624580" y="925830"/>
            <a:ext cx="1219200" cy="27686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>
            <a:spAutoFit/>
          </a:bodyPr>
          <a:p>
            <a:pPr>
              <a:spcBef>
                <a:spcPct val="50000"/>
              </a:spcBef>
            </a:pPr>
            <a:r>
              <a:rPr lang="en-US" altLang="fr-FR" i="0" dirty="0">
                <a:solidFill>
                  <a:srgbClr val="063DE8"/>
                </a:solidFill>
                <a:latin typeface="Arial" panose="020B0604020202020204" pitchFamily="34" charset="0"/>
              </a:rPr>
              <a:t>cipertext </a:t>
            </a:r>
            <a:r>
              <a:rPr lang="fr-FR" altLang="zh-CN" i="0" dirty="0">
                <a:solidFill>
                  <a:srgbClr val="063DE8"/>
                </a:solidFill>
                <a:latin typeface="Arial" panose="020B0604020202020204" pitchFamily="34" charset="0"/>
              </a:rPr>
              <a:t>C</a:t>
            </a:r>
            <a:endParaRPr lang="fr-FR" altLang="zh-CN" i="0" dirty="0">
              <a:solidFill>
                <a:srgbClr val="063DE8"/>
              </a:solidFill>
              <a:latin typeface="Arial" panose="020B0604020202020204" pitchFamily="34" charset="0"/>
            </a:endParaRPr>
          </a:p>
        </p:txBody>
      </p:sp>
      <p:sp>
        <p:nvSpPr>
          <p:cNvPr id="32783" name="Text Box 16"/>
          <p:cNvSpPr txBox="1"/>
          <p:nvPr/>
        </p:nvSpPr>
        <p:spPr>
          <a:xfrm>
            <a:off x="6313805" y="1840230"/>
            <a:ext cx="511175" cy="30734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>
            <a:spAutoFit/>
          </a:bodyPr>
          <a:p>
            <a:pPr>
              <a:spcBef>
                <a:spcPct val="50000"/>
              </a:spcBef>
            </a:pPr>
            <a:r>
              <a:rPr lang="fr-FR" altLang="zh-CN" sz="2000" b="1" i="0" dirty="0">
                <a:solidFill>
                  <a:srgbClr val="063DE8"/>
                </a:solidFill>
                <a:latin typeface="Arial" panose="020B0604020202020204" pitchFamily="34" charset="0"/>
              </a:rPr>
              <a:t>K</a:t>
            </a:r>
            <a:endParaRPr lang="fr-FR" altLang="zh-CN" sz="2000" b="1" i="0" dirty="0">
              <a:solidFill>
                <a:srgbClr val="063DE8"/>
              </a:solidFill>
              <a:latin typeface="Arial" panose="020B0604020202020204" pitchFamily="34" charset="0"/>
            </a:endParaRPr>
          </a:p>
        </p:txBody>
      </p:sp>
      <p:pic>
        <p:nvPicPr>
          <p:cNvPr id="32784" name="Picture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0180" y="4444048"/>
            <a:ext cx="2173288" cy="1398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920" y="2392045"/>
            <a:ext cx="1104900" cy="152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496300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One-time-pad</a:t>
            </a:r>
            <a:br>
              <a:rPr lang="en-US" spc="-5" dirty="0">
                <a:latin typeface="Times New Roman" panose="02020603050405020304"/>
                <a:cs typeface="Times New Roman" panose="02020603050405020304"/>
              </a:rPr>
            </a:b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32105" y="5862955"/>
            <a:ext cx="8039735" cy="78994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Teletypewriter used in US/Soviet Union hotline kept at US National Cryptological Museum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590550" y="907415"/>
          <a:ext cx="8060690" cy="495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505450" imgH="4162425" progId="Paint.Picture">
                  <p:embed/>
                </p:oleObj>
              </mc:Choice>
              <mc:Fallback>
                <p:oleObj name="" r:id="rId1" imgW="5505450" imgH="41624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0550" y="907415"/>
                        <a:ext cx="8060690" cy="4956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496300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Names connected with OTP</a:t>
            </a:r>
            <a:br>
              <a:rPr lang="en-US" spc="-5" dirty="0">
                <a:latin typeface="Times New Roman" panose="02020603050405020304"/>
                <a:cs typeface="Times New Roman" panose="02020603050405020304"/>
              </a:rPr>
            </a:b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835" y="958215"/>
            <a:ext cx="8039735" cy="265303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Co-inventors of OTP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Joseph Mauborgne (1881-1971) became a Major General in US Army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Gilbert Sandford Vernam (1890 -1960) was AT&amp;T Bell Labs engineer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Security of OTP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Claude Elwood Shannon (1916 -2001), American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mathematician and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electronic engineer, father of information theory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1218565" y="3877945"/>
          <a:ext cx="1601470" cy="2145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1600200" imgH="2143125" progId="Paint.Picture">
                  <p:embed/>
                </p:oleObj>
              </mc:Choice>
              <mc:Fallback>
                <p:oleObj name="" r:id="rId1" imgW="1600200" imgH="21431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18565" y="3877945"/>
                        <a:ext cx="1601470" cy="2145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010025" y="3706495"/>
          <a:ext cx="3932555" cy="274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6496050" imgH="4552950" progId="Paint.Picture">
                  <p:embed/>
                </p:oleObj>
              </mc:Choice>
              <mc:Fallback>
                <p:oleObj name="" r:id="rId3" imgW="6496050" imgH="45529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10025" y="3706495"/>
                        <a:ext cx="3932555" cy="2744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496300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One-time-pad: test</a:t>
            </a:r>
            <a:br>
              <a:rPr lang="en-US" spc="-5" dirty="0">
                <a:latin typeface="Times New Roman" panose="02020603050405020304"/>
                <a:cs typeface="Times New Roman" panose="02020603050405020304"/>
              </a:rPr>
            </a:b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835" y="958215"/>
            <a:ext cx="8039735" cy="397129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Alice wants to send a message M to Bob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Difficult to agree/exchange the secret key K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fr-FR" altLang="zh-CN" sz="2400">
              <a:ea typeface="宋体" panose="02010600030101010101" pitchFamily="2" charset="-122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They think of the protocole below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Alice picks a random number K</a:t>
            </a:r>
            <a:r>
              <a:rPr lang="en-US" sz="2000" spc="-1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and sends S</a:t>
            </a:r>
            <a:r>
              <a:rPr lang="en-US" sz="2000" spc="-1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= M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Symbol" panose="05050102010706020507" pitchFamily="18" charset="2"/>
              </a:rPr>
              <a:t> K</a:t>
            </a:r>
            <a:r>
              <a:rPr lang="en-US" sz="2000" spc="-10" baseline="-25000" dirty="0">
                <a:uFillTx/>
                <a:latin typeface="Times New Roman" panose="02020603050405020304"/>
                <a:cs typeface="Times New Roman" panose="02020603050405020304"/>
                <a:sym typeface="Symbol" panose="05050102010706020507" pitchFamily="18" charset="2"/>
              </a:rPr>
              <a:t>1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to Bob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Bob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picks a random number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K</a:t>
            </a:r>
            <a:r>
              <a:rPr lang="en-US" sz="2000" spc="-1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2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and sends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S</a:t>
            </a:r>
            <a:r>
              <a:rPr lang="en-US" sz="2000" spc="-1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2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= S</a:t>
            </a:r>
            <a:r>
              <a:rPr lang="en-US" sz="2000" spc="-1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Symbol" panose="05050102010706020507" pitchFamily="18" charset="2"/>
              </a:rPr>
              <a:t> K</a:t>
            </a:r>
            <a:r>
              <a:rPr lang="en-US" sz="2000" spc="-10" baseline="-25000" dirty="0">
                <a:uFillTx/>
                <a:latin typeface="Times New Roman" panose="02020603050405020304"/>
                <a:cs typeface="Times New Roman" panose="02020603050405020304"/>
                <a:sym typeface="Symbol" panose="05050102010706020507" pitchFamily="18" charset="2"/>
              </a:rPr>
              <a:t>2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Symbol" panose="05050102010706020507" pitchFamily="18" charset="2"/>
              </a:rPr>
              <a:t> to Alice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Symbol" panose="05050102010706020507" pitchFamily="18" charset="2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Symbol" panose="05050102010706020507" pitchFamily="18" charset="2"/>
              </a:rPr>
              <a:t>Alice sends S</a:t>
            </a:r>
            <a:r>
              <a:rPr lang="en-US" sz="2000" spc="-10" baseline="-25000" dirty="0">
                <a:uFillTx/>
                <a:latin typeface="Times New Roman" panose="02020603050405020304"/>
                <a:cs typeface="Times New Roman" panose="02020603050405020304"/>
                <a:sym typeface="Symbol" panose="05050102010706020507" pitchFamily="18" charset="2"/>
              </a:rPr>
              <a:t>3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Symbol" panose="05050102010706020507" pitchFamily="18" charset="2"/>
              </a:rPr>
              <a:t> = S</a:t>
            </a:r>
            <a:r>
              <a:rPr lang="en-US" sz="2000" spc="-10" baseline="-25000" dirty="0">
                <a:uFillTx/>
                <a:latin typeface="Times New Roman" panose="02020603050405020304"/>
                <a:cs typeface="Times New Roman" panose="02020603050405020304"/>
                <a:sym typeface="Symbol" panose="05050102010706020507" pitchFamily="18" charset="2"/>
              </a:rPr>
              <a:t>2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Symbol" panose="05050102010706020507" pitchFamily="18" charset="2"/>
              </a:rPr>
              <a:t>  K</a:t>
            </a:r>
            <a:r>
              <a:rPr lang="en-US" sz="2000" spc="-10" baseline="-25000" dirty="0">
                <a:uFillTx/>
                <a:latin typeface="Times New Roman" panose="02020603050405020304"/>
                <a:cs typeface="Times New Roman" panose="02020603050405020304"/>
                <a:sym typeface="Symbol" panose="05050102010706020507" pitchFamily="18" charset="2"/>
              </a:rPr>
              <a:t>1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Symbol" panose="05050102010706020507" pitchFamily="18" charset="2"/>
              </a:rPr>
              <a:t> to Bob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Symbol" panose="05050102010706020507" pitchFamily="18" charset="2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Symbol" panose="05050102010706020507" pitchFamily="18" charset="2"/>
              </a:rPr>
              <a:t>Bob obtains M : M = S</a:t>
            </a:r>
            <a:r>
              <a:rPr lang="en-US" sz="2000" spc="-10" baseline="-25000" dirty="0">
                <a:uFillTx/>
                <a:latin typeface="Times New Roman" panose="02020603050405020304"/>
                <a:cs typeface="Times New Roman" panose="02020603050405020304"/>
                <a:sym typeface="Symbol" panose="05050102010706020507" pitchFamily="18" charset="2"/>
              </a:rPr>
              <a:t>3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Symbol" panose="05050102010706020507" pitchFamily="18" charset="2"/>
              </a:rPr>
              <a:t>  K</a:t>
            </a:r>
            <a:r>
              <a:rPr lang="en-US" sz="2000" spc="-10" baseline="-25000" dirty="0">
                <a:uFillTx/>
                <a:latin typeface="Times New Roman" panose="02020603050405020304"/>
                <a:cs typeface="Times New Roman" panose="02020603050405020304"/>
                <a:sym typeface="Symbol" panose="05050102010706020507" pitchFamily="18" charset="2"/>
              </a:rPr>
              <a:t>2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Symbol" panose="05050102010706020507" pitchFamily="18" charset="2"/>
              </a:rPr>
              <a:t>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Symbol" panose="05050102010706020507" pitchFamily="18" charset="2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Wingdings" panose="05000000000000000000" pitchFamily="2" charset="2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Wingdings" panose="05000000000000000000" pitchFamily="2" charset="2"/>
              </a:rPr>
              <a:t>Is it secure? If not, give an attack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496300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One-time-pad: random numbers</a:t>
            </a:r>
            <a:br>
              <a:rPr lang="en-US" spc="-5" dirty="0">
                <a:latin typeface="Times New Roman" panose="02020603050405020304"/>
                <a:cs typeface="Times New Roman" panose="02020603050405020304"/>
              </a:rPr>
            </a:b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835" y="882015"/>
            <a:ext cx="8228965" cy="349694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Keys need to be random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Random number generation is challenging 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External randomness: noise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Symbol" panose="05050102010706020507" pitchFamily="18" charset="2"/>
              </a:rPr>
              <a:t>Pseudo-random generators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Wingdings" panose="05000000000000000000" pitchFamily="2" charset="2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John vonNeumann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i="1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Anyone who considers arithmetical methods of producing random digits is, of course, in a state of sin.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6" name="对象 5"/>
          <p:cNvGraphicFramePr/>
          <p:nvPr>
            <p:custDataLst>
              <p:tags r:id="rId1"/>
            </p:custDataLst>
          </p:nvPr>
        </p:nvGraphicFramePr>
        <p:xfrm>
          <a:off x="945515" y="4455160"/>
          <a:ext cx="7254240" cy="2183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7248525" imgH="2181225" progId="Paint.Picture">
                  <p:embed/>
                </p:oleObj>
              </mc:Choice>
              <mc:Fallback>
                <p:oleObj name="" r:id="rId2" imgW="7248525" imgH="21812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45515" y="4455160"/>
                        <a:ext cx="7254240" cy="2183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686165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OTP: proof of security (secrecy)</a:t>
            </a:r>
            <a:br>
              <a:rPr lang="en-US" spc="-5" dirty="0">
                <a:latin typeface="Times New Roman" panose="02020603050405020304"/>
                <a:cs typeface="Times New Roman" panose="02020603050405020304"/>
              </a:rPr>
            </a:b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835" y="958215"/>
            <a:ext cx="8228965" cy="427037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OTP is the only secure protocol proved so far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What is security (secrecy), formally?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Intuition: attacker cannot obtain any information about M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Perfect secrecy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A system is perfectly secret if for any m, c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Pr(M=m) = Pr(M=m|C=c) 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OTP is perfectly secret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Pr(C=c|M=m) = Pr(K=m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Symbol" panose="05050102010706020507" pitchFamily="18" charset="2"/>
              </a:rPr>
              <a:t>c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|M=m)=1/2</a:t>
            </a:r>
            <a:r>
              <a:rPr lang="en-US" sz="20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l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914400" lvl="4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Pr(C=c|M=m)*Pr(M=m) = Pr(M=m|C=c)*Pr(C=c)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608076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/>
              <a:t>Problems</a:t>
            </a:r>
            <a:endParaRPr lang="en-US" u="none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67715"/>
            <a:ext cx="8558530" cy="373253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lvl="1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Which system to choose?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Cryptographic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algorithm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s, e.g., encryption/decryption</a:t>
            </a:r>
            <a:endParaRPr sz="2000" spc="-5" dirty="0">
              <a:latin typeface="Times New Roman" panose="02020603050405020304"/>
              <a:cs typeface="Times New Roman" panose="02020603050405020304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spc="-5" dirty="0">
              <a:latin typeface="Times New Roman" panose="02020603050405020304"/>
              <a:cs typeface="Times New Roman" panose="02020603050405020304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What is the complexity and security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?</a:t>
            </a:r>
            <a:endParaRPr sz="2400" spc="-5" dirty="0">
              <a:latin typeface="Times New Roman" panose="02020603050405020304"/>
              <a:cs typeface="Times New Roman" panose="02020603050405020304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spc="-5" dirty="0">
              <a:latin typeface="Times New Roman" panose="02020603050405020304"/>
              <a:cs typeface="Times New Roman" panose="02020603050405020304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How to agree on the keys used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?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" lvl="1" indent="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None/>
              <a:tabLst>
                <a:tab pos="354965" algn="l"/>
                <a:tab pos="355600" algn="l"/>
              </a:tabLst>
            </a:pPr>
            <a:r>
              <a:rPr lang="en-US" sz="2400" b="1" spc="-5" dirty="0">
                <a:latin typeface="Times New Roman" panose="02020603050405020304"/>
                <a:cs typeface="Times New Roman" panose="02020603050405020304"/>
              </a:rPr>
              <a:t>How to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 ensure security of communication over insecure medium</a:t>
            </a:r>
            <a:r>
              <a:rPr lang="en-US" sz="2400" b="1" spc="-5" dirty="0">
                <a:latin typeface="Times New Roman" panose="02020603050405020304"/>
                <a:cs typeface="Times New Roman" panose="02020603050405020304"/>
              </a:rPr>
              <a:t>?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DES: </a:t>
            </a:r>
            <a:r>
              <a:rPr lang="en-US" u="none" spc="-5" dirty="0">
                <a:sym typeface="+mn-ea"/>
              </a:rPr>
              <a:t>Data Encryption Standard</a:t>
            </a:r>
            <a:endParaRPr lang="en-US" altLang="fr-FR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506158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Developed by IBM influenced by National Security Agency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Standardized in 1977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Block size: 64 bits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Key size: 56 bits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One of the most popular block cipher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The best studied symmetric algorithm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Nowadays considered insecure due to key length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But: 3DES yields very secure cipher, still widely used today</a:t>
            </a: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Replaced by the Advanced Encryption Standard (AES) in 2000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Design criteria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861060"/>
            <a:ext cx="8228965" cy="210820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High level of security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Security must reside in key, not algorithm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Not patented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Efficient to implement in hardware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Slow to execute in software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对象 3"/>
          <p:cNvGraphicFramePr/>
          <p:nvPr/>
        </p:nvGraphicFramePr>
        <p:xfrm>
          <a:off x="118110" y="161925"/>
          <a:ext cx="8752840" cy="4742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524365" imgH="7067550" progId="Paint.Picture">
                  <p:embed/>
                </p:oleObj>
              </mc:Choice>
              <mc:Fallback>
                <p:oleObj name="" r:id="rId1" imgW="9524365" imgH="70675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8110" y="161925"/>
                        <a:ext cx="8752840" cy="4742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sz="4000" u="none" err="1">
                <a:sym typeface="+mn-ea"/>
              </a:rPr>
              <a:t>Design rationale Confusion &amp; Diffusion</a:t>
            </a:r>
            <a:endParaRPr lang="en-US" altLang="fr-FR" sz="4000" u="none" spc="-5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67065" cy="566801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Claude Shannon: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There are two primitives with which strong encryption algorithms can be built: </a:t>
            </a:r>
            <a:r>
              <a:rPr lang="en-US" sz="2000" b="1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Confusion and Diffusion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Confusion</a:t>
            </a:r>
            <a:endParaRPr lang="en-US" sz="2400" b="1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Make relationship between (plaintext, key) and ciphertext output as complex (non-linear) as possible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Acheived by substitution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Diffusion: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Spread influence of each input bit across many output bits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Acheived by permutation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Confusion or diffusion along is not enough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Concatenate confusion and diffusion 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b="1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Product ciphers</a:t>
            </a:r>
            <a:endParaRPr lang="en-US" sz="2000" b="1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Product ciphers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861060"/>
            <a:ext cx="6495415" cy="144907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Most of today's block ciphers are product ciphers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Consist of </a:t>
            </a:r>
            <a:r>
              <a:rPr lang="en-US" sz="2000" b="1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rounds  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Changing 1 bit in plaintext results on average changing  half of bits in ciphertext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7202805" y="752475"/>
          <a:ext cx="1510030" cy="5296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1866900" imgH="6257925" progId="Paint.Picture">
                  <p:embed/>
                </p:oleObj>
              </mc:Choice>
              <mc:Fallback>
                <p:oleObj name="" r:id="rId1" imgW="1866900" imgH="62579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202805" y="752475"/>
                        <a:ext cx="1510030" cy="5296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763905" y="3451225"/>
          <a:ext cx="6327140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8810625" imgH="2266950" progId="Paint.Picture">
                  <p:embed/>
                </p:oleObj>
              </mc:Choice>
              <mc:Fallback>
                <p:oleObj name="" r:id="rId3" imgW="8810625" imgH="22669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3905" y="3451225"/>
                        <a:ext cx="6327140" cy="149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/>
          <p:nvPr/>
        </p:nvGraphicFramePr>
        <p:xfrm>
          <a:off x="2781935" y="901065"/>
          <a:ext cx="6250940" cy="5168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458200" imgH="6505575" progId="Paint.Picture">
                  <p:embed/>
                </p:oleObj>
              </mc:Choice>
              <mc:Fallback>
                <p:oleObj name="" r:id="rId1" imgW="8458200" imgH="65055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81935" y="901065"/>
                        <a:ext cx="6250940" cy="5168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sz="4000" u="none" err="1">
                <a:sym typeface="+mn-ea"/>
              </a:rPr>
              <a:t>DES algorithm overview</a:t>
            </a:r>
            <a:endParaRPr lang="en-US" altLang="fr-FR" sz="4000" u="none" spc="-5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37210" y="3536315"/>
            <a:ext cx="8267065" cy="318897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Block size: 64 bits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Key size: 56 bits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Symmetric cipher: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S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ame key for encryption/decryption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16 rounds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each performing identical operation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Different sub-key in each round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derived from main key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sz="4000" u="none" err="1">
                <a:sym typeface="+mn-ea"/>
              </a:rPr>
              <a:t>Initial and Final Permutation</a:t>
            </a:r>
            <a:endParaRPr lang="en-US" altLang="fr-FR" sz="4000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67065" cy="168592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Bitwise Permutations.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Inverse operations.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Described by tables IP and IP</a:t>
            </a:r>
            <a:r>
              <a:rPr lang="en-US" sz="2400" b="1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-1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No security value: hardware consideration</a:t>
            </a:r>
            <a:endParaRPr lang="en-US" sz="2400" b="1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537210" y="2470785"/>
          <a:ext cx="7661275" cy="4323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9020175" imgH="5572125" progId="Paint.Picture">
                  <p:embed/>
                </p:oleObj>
              </mc:Choice>
              <mc:Fallback>
                <p:oleObj name="" r:id="rId1" imgW="9020175" imgH="55721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7210" y="2470785"/>
                        <a:ext cx="7661275" cy="4323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/>
          <p:cNvGraphicFramePr/>
          <p:nvPr/>
        </p:nvGraphicFramePr>
        <p:xfrm>
          <a:off x="3747770" y="1686560"/>
          <a:ext cx="5257165" cy="4764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4914900" imgH="4581525" progId="Paint.Picture">
                  <p:embed/>
                </p:oleObj>
              </mc:Choice>
              <mc:Fallback>
                <p:oleObj name="" r:id="rId1" imgW="4914900" imgH="45815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47770" y="1686560"/>
                        <a:ext cx="5257165" cy="4764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Feistel Network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67065" cy="120269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An important template for block ciphers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Can be used for both encryption and decryption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b="1" spc="-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</a:rPr>
              <a:t>Just inverse arrows</a:t>
            </a:r>
            <a:endParaRPr lang="en-US" sz="2000" b="1" spc="-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795655" y="4913630"/>
          <a:ext cx="3061970" cy="948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3438525" imgH="1057275" progId="Paint.Picture">
                  <p:embed/>
                </p:oleObj>
              </mc:Choice>
              <mc:Fallback>
                <p:oleObj name="" r:id="rId3" imgW="3438525" imgH="1057275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5655" y="4913630"/>
                        <a:ext cx="3061970" cy="948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Feistel Network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67065" cy="42037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L and R swapped again at the end of the cipher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754380" y="1341120"/>
          <a:ext cx="7465695" cy="5388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6534150" imgH="5105400" progId="Paint.Picture">
                  <p:embed/>
                </p:oleObj>
              </mc:Choice>
              <mc:Fallback>
                <p:oleObj name="" r:id="rId1" imgW="6534150" imgH="51054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54380" y="1341120"/>
                        <a:ext cx="7465695" cy="5388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/>
          <p:nvPr/>
        </p:nvGraphicFramePr>
        <p:xfrm>
          <a:off x="2324100" y="838835"/>
          <a:ext cx="6740525" cy="578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7200900" imgH="6524625" progId="Paint.Picture">
                  <p:embed/>
                </p:oleObj>
              </mc:Choice>
              <mc:Fallback>
                <p:oleObj name="" r:id="rId1" imgW="7200900" imgH="65246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24100" y="838835"/>
                        <a:ext cx="6740525" cy="578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The </a:t>
            </a:r>
            <a:r>
              <a:rPr lang="en-US" u="none" spc="-5" dirty="0">
                <a:sym typeface="+mn-ea"/>
              </a:rPr>
              <a:t>Scrambling function </a:t>
            </a:r>
            <a:r>
              <a:rPr lang="en-US" altLang="fr-FR" u="none" err="1">
                <a:sym typeface="+mn-ea"/>
              </a:rPr>
              <a:t>f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4918075" cy="565912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Key component of DES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4 Steps: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Expansion E 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XOR with round key 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S-box substitution 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Permutation P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119" y="156051"/>
            <a:ext cx="8255761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/>
              <a:t>Cryptology</a:t>
            </a:r>
            <a:endParaRPr lang="en-US" u="none"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535940" y="865505"/>
            <a:ext cx="8285480" cy="545846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Etymologically, </a:t>
            </a:r>
            <a:r>
              <a:rPr lang="en-US" sz="2400" b="1" dirty="0">
                <a:latin typeface="Times New Roman" panose="02020603050405020304" charset="0"/>
                <a:cs typeface="Times New Roman" panose="02020603050405020304" charset="0"/>
              </a:rPr>
              <a:t>the art of secret writing</a:t>
            </a:r>
            <a:endParaRPr lang="en-US" sz="24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Cryptology = cryptography </a:t>
            </a:r>
            <a:r>
              <a:rPr 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+ cryptanalyse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812800" lvl="2" indent="-342900" algn="l">
              <a:spcBef>
                <a:spcPts val="69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Cryptography: secret writing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00" lvl="4" indent="-342900" algn="l">
              <a:spcBef>
                <a:spcPts val="69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Study of mathematic techniques to enforce security properties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727200" lvl="5" indent="-342900" algn="l">
              <a:spcBef>
                <a:spcPts val="69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Confidentiality, integrity, authentication, non-repudiation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270000" lvl="4" indent="-342900" algn="l">
              <a:spcBef>
                <a:spcPts val="69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Converts data into unintelligible (random-looking) form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727200" lvl="5" indent="-342900" algn="l">
              <a:spcBef>
                <a:spcPts val="69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Must be reversible (can recover original data)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812800" lvl="2" indent="-342900" algn="l">
              <a:spcBef>
                <a:spcPts val="69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Cryptanalyse: 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art of revealing secret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00" lvl="4" indent="-342900" algn="l">
              <a:spcBef>
                <a:spcPts val="69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How to break a cryptographic system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lvl="2" indent="-342900" algn="l">
              <a:spcBef>
                <a:spcPts val="69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lvl="2" indent="-342900" algn="l">
              <a:spcBef>
                <a:spcPts val="69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If cryptography is combined with compression: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812800" lvl="3" indent="-342900" algn="l">
              <a:spcBef>
                <a:spcPts val="69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What to do first?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371840" y="6451091"/>
            <a:ext cx="279400" cy="264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/>
          <p:cNvGraphicFramePr/>
          <p:nvPr/>
        </p:nvGraphicFramePr>
        <p:xfrm>
          <a:off x="4428490" y="838835"/>
          <a:ext cx="4335780" cy="5890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5000625" imgH="6496050" progId="Paint.Picture">
                  <p:embed/>
                </p:oleObj>
              </mc:Choice>
              <mc:Fallback>
                <p:oleObj name="" r:id="rId1" imgW="5000625" imgH="64960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28490" y="838835"/>
                        <a:ext cx="4335780" cy="5890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The Expansion Function E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4729480" cy="42037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Main purpose: increases diffusion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354330" y="1931035"/>
          <a:ext cx="4279265" cy="4271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5600700" imgH="5143500" progId="Paint.Picture">
                  <p:embed/>
                </p:oleObj>
              </mc:Choice>
              <mc:Fallback>
                <p:oleObj name="" r:id="rId3" imgW="5600700" imgH="514350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4330" y="1931035"/>
                        <a:ext cx="4279265" cy="4271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/>
          <p:nvPr/>
        </p:nvGraphicFramePr>
        <p:xfrm>
          <a:off x="1875790" y="838835"/>
          <a:ext cx="4315460" cy="595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848225" imgH="6562725" progId="Paint.Picture">
                  <p:embed/>
                </p:oleObj>
              </mc:Choice>
              <mc:Fallback>
                <p:oleObj name="" r:id="rId1" imgW="4848225" imgH="65627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75790" y="838835"/>
                        <a:ext cx="4315460" cy="595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XOR with Round Key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/>
          <p:nvPr/>
        </p:nvGraphicFramePr>
        <p:xfrm>
          <a:off x="4721225" y="838835"/>
          <a:ext cx="4244975" cy="595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848225" imgH="6562725" progId="Paint.Picture">
                  <p:embed/>
                </p:oleObj>
              </mc:Choice>
              <mc:Fallback>
                <p:oleObj name="" r:id="rId1" imgW="4848225" imgH="65627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21225" y="838835"/>
                        <a:ext cx="4244975" cy="595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The </a:t>
            </a:r>
            <a:r>
              <a:rPr lang="en-US" altLang="zh-CN" u="none">
                <a:sym typeface="+mn-ea"/>
              </a:rPr>
              <a:t>S-Box</a:t>
            </a:r>
            <a:endParaRPr lang="en-US" altLang="zh-CN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5148580" cy="241617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8 substitution tables.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6 bits of input, 4 bits of output.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Non-linear and resistant to differential cryptanalysis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Crucial element for DES security!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The only non-linear part of DES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12" name="对象 11"/>
          <p:cNvGraphicFramePr/>
          <p:nvPr/>
        </p:nvGraphicFramePr>
        <p:xfrm>
          <a:off x="163195" y="3499485"/>
          <a:ext cx="4722495" cy="304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3" imgW="5743575" imgH="3552825" progId="Paint.Picture">
                  <p:embed/>
                </p:oleObj>
              </mc:Choice>
              <mc:Fallback>
                <p:oleObj name="" r:id="rId3" imgW="5743575" imgH="3552825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3195" y="3499485"/>
                        <a:ext cx="4722495" cy="304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/>
          <p:nvPr/>
        </p:nvGraphicFramePr>
        <p:xfrm>
          <a:off x="4721225" y="838835"/>
          <a:ext cx="4214495" cy="595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848225" imgH="6562725" progId="Paint.Picture">
                  <p:embed/>
                </p:oleObj>
              </mc:Choice>
              <mc:Fallback>
                <p:oleObj name="" r:id="rId1" imgW="4848225" imgH="65627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21225" y="838835"/>
                        <a:ext cx="4214495" cy="595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The </a:t>
            </a:r>
            <a:r>
              <a:rPr lang="en-US" altLang="zh-CN" u="none">
                <a:sym typeface="+mn-ea"/>
              </a:rPr>
              <a:t>permutation P</a:t>
            </a:r>
            <a:endParaRPr lang="en-US" altLang="zh-CN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4519930" cy="309308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Bitwise permutation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Introduces diffusion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Output of 1 S-Box affect several S-Boxes in next round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Diffusion by E, S-Boxes and P guarantees that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after Round 5 every bit is a function of each key bit and plaintext bit.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1009015" y="4351020"/>
          <a:ext cx="2659380" cy="147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3095625" imgH="1781175" progId="Paint.Picture">
                  <p:embed/>
                </p:oleObj>
              </mc:Choice>
              <mc:Fallback>
                <p:oleObj name="" r:id="rId3" imgW="3095625" imgH="178117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9015" y="4351020"/>
                        <a:ext cx="2659380" cy="147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Sub-key generation</a:t>
            </a:r>
            <a:endParaRPr lang="en-US" altLang="zh-CN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5181600" cy="439356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16 round keys (subkeys) k</a:t>
            </a:r>
            <a:r>
              <a:rPr lang="en-US" sz="2400" spc="-1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i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48 bits each 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derived from original 56-bit key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Input key size of the DES is 64 bit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56 bit key + 8 bit parity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Parity bits removed in permutation PC-1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882015" y="2898140"/>
          <a:ext cx="5097780" cy="1740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5362575" imgH="1838325" progId="Paint.Picture">
                  <p:embed/>
                </p:oleObj>
              </mc:Choice>
              <mc:Fallback>
                <p:oleObj name="" r:id="rId1" imgW="5362575" imgH="1838325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82015" y="2898140"/>
                        <a:ext cx="5097780" cy="1740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6421120" y="4239260"/>
          <a:ext cx="2383155" cy="2087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3" imgW="2381250" imgH="2085975" progId="Paint.Picture">
                  <p:embed/>
                </p:oleObj>
              </mc:Choice>
              <mc:Fallback>
                <p:oleObj name="" r:id="rId3" imgW="2381250" imgH="2085975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21120" y="4239260"/>
                        <a:ext cx="2383155" cy="2087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/>
          <p:nvPr/>
        </p:nvGraphicFramePr>
        <p:xfrm>
          <a:off x="4374515" y="838835"/>
          <a:ext cx="4502150" cy="5796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057775" imgH="7067550" progId="Paint.Picture">
                  <p:embed/>
                </p:oleObj>
              </mc:Choice>
              <mc:Fallback>
                <p:oleObj name="" r:id="rId1" imgW="5057775" imgH="70675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74515" y="838835"/>
                        <a:ext cx="4502150" cy="5796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Sub-key generation</a:t>
            </a:r>
            <a:endParaRPr lang="en-US" altLang="zh-CN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4761230" cy="348805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Split key into 28-bit C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0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and D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0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Rounds i=1, 2, 9 ,16, 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C</a:t>
            </a:r>
            <a:r>
              <a:rPr lang="en-US"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i</a:t>
            </a: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 and D</a:t>
            </a:r>
            <a:r>
              <a:rPr lang="en-US"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i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rotated left by 1 bit 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Other rounds  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rotated left by 2 bits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ll together 28 bits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C</a:t>
            </a:r>
            <a:r>
              <a:rPr lang="en-US"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16</a:t>
            </a: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=C</a:t>
            </a:r>
            <a:r>
              <a:rPr lang="en-US"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0</a:t>
            </a: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 and D</a:t>
            </a:r>
            <a:r>
              <a:rPr lang="en-US"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16</a:t>
            </a: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=</a:t>
            </a: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D</a:t>
            </a:r>
            <a:r>
              <a:rPr lang="en-US"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0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Round key K</a:t>
            </a:r>
            <a:r>
              <a:rPr lang="en-US" sz="24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permuted subset of </a:t>
            </a: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C</a:t>
            </a:r>
            <a:r>
              <a:rPr lang="en-US"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i</a:t>
            </a: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 and D</a:t>
            </a:r>
            <a:r>
              <a:rPr lang="en-US"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i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987425" y="4476115"/>
          <a:ext cx="2345055" cy="1753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2343150" imgH="1752600" progId="Paint.Picture">
                  <p:embed/>
                </p:oleObj>
              </mc:Choice>
              <mc:Fallback>
                <p:oleObj name="" r:id="rId3" imgW="2343150" imgH="17526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7425" y="4476115"/>
                        <a:ext cx="2345055" cy="1753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/>
          <p:cNvGraphicFramePr/>
          <p:nvPr/>
        </p:nvGraphicFramePr>
        <p:xfrm>
          <a:off x="5270500" y="874395"/>
          <a:ext cx="3723640" cy="5712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5314950" imgH="7419975" progId="Paint.Picture">
                  <p:embed/>
                </p:oleObj>
              </mc:Choice>
              <mc:Fallback>
                <p:oleObj name="" r:id="rId1" imgW="5314950" imgH="7419975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70500" y="874395"/>
                        <a:ext cx="3723640" cy="5712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Decryption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4761230" cy="224028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Feistel ciphers 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only keyschedule is modified for decryption 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Generate same round keys in reverse order 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Implementation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5628005" cy="450786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Operations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Permutation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Swapping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Substitution (S-box, table lookup)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Bit discard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Bit replication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Circular shift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XOR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Hard to implement? 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Hardware: easy 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Software: hard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dirty="0">
                <a:sym typeface="+mn-ea"/>
              </a:rPr>
              <a:t>Avalanche</a:t>
            </a:r>
            <a:r>
              <a:rPr u="none" spc="-100" dirty="0">
                <a:sym typeface="+mn-ea"/>
              </a:rPr>
              <a:t> </a:t>
            </a:r>
            <a:r>
              <a:rPr u="none" spc="-5" dirty="0">
                <a:sym typeface="+mn-ea"/>
              </a:rPr>
              <a:t>Effect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438515" cy="83058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03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10" dirty="0">
                <a:latin typeface="Times New Roman" panose="02020603050405020304"/>
                <a:cs typeface="Times New Roman" panose="02020603050405020304"/>
                <a:sym typeface="+mn-ea"/>
              </a:rPr>
              <a:t>DES 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has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a strong avalanche</a:t>
            </a:r>
            <a:r>
              <a:rPr sz="2400" spc="12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  <a:sym typeface="+mn-ea"/>
              </a:rPr>
              <a:t>effect</a:t>
            </a:r>
            <a:endParaRPr sz="2400" spc="-1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741680" lvl="1" indent="-342900" fontAlgn="auto">
              <a:lnSpc>
                <a:spcPct val="100000"/>
              </a:lnSpc>
              <a:spcBef>
                <a:spcPts val="80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Small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change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in plaintext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/key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leads to big change in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ciphertext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3"/>
          <p:cNvSpPr/>
          <p:nvPr/>
        </p:nvSpPr>
        <p:spPr>
          <a:xfrm>
            <a:off x="1020317" y="1830197"/>
            <a:ext cx="6166103" cy="462076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DES attacks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060690" cy="355854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2 criticisms 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Key space too small: 56 bits 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S-box design criteria kept secret 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12700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Are there any hidden attack/backdoor, only known to NSA?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So far there is no known analytical attack in realistic scenarios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1998: DeepCrack: 50h, 250k$</a:t>
            </a:r>
            <a:endParaRPr lang="en-US"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2006: COPACOBANA (Cost-Optimized Parallel COde Breaker): 6.4 days, 10k$</a:t>
            </a:r>
            <a:endParaRPr lang="en-US"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7892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6835" y="3991610"/>
            <a:ext cx="6680835" cy="26612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7914005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dirty="0"/>
              <a:t>Cryptography vs. Steganography</a:t>
            </a:r>
            <a:endParaRPr u="none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35940" y="848360"/>
            <a:ext cx="8051800" cy="445262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Steganography concerns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existence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>
              <a:lnSpc>
                <a:spcPct val="100000"/>
              </a:lnSpc>
              <a:spcBef>
                <a:spcPts val="7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i="1" dirty="0">
                <a:latin typeface="Times New Roman" panose="02020603050405020304"/>
                <a:cs typeface="Times New Roman" panose="02020603050405020304"/>
              </a:rPr>
              <a:t>covered writing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>
              <a:lnSpc>
                <a:spcPct val="100000"/>
              </a:lnSpc>
              <a:spcBef>
                <a:spcPts val="7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</a:rPr>
              <a:t>hide existence of a message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7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7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7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7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7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Cryptography concerns </a:t>
            </a:r>
            <a:r>
              <a:rPr lang="en-US" sz="2400" dirty="0">
                <a:latin typeface="Times New Roman" panose="02020603050405020304"/>
                <a:cs typeface="Times New Roman" panose="02020603050405020304"/>
              </a:rPr>
              <a:t>content</a:t>
            </a:r>
            <a:endParaRPr lang="en-US" sz="2400" dirty="0"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>
              <a:lnSpc>
                <a:spcPct val="100000"/>
              </a:lnSpc>
              <a:spcBef>
                <a:spcPts val="7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i="1" dirty="0">
                <a:latin typeface="Times New Roman" panose="02020603050405020304"/>
                <a:cs typeface="Times New Roman" panose="02020603050405020304"/>
              </a:rPr>
              <a:t>hidden writing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 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>
              <a:lnSpc>
                <a:spcPct val="100000"/>
              </a:lnSpc>
              <a:spcBef>
                <a:spcPts val="7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</a:rPr>
              <a:t>hide meaning of a message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1276350" y="2252345"/>
          <a:ext cx="6411595" cy="1696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7667625" imgH="2066925" progId="Paint.Picture">
                  <p:embed/>
                </p:oleObj>
              </mc:Choice>
              <mc:Fallback>
                <p:oleObj name="" r:id="rId1" imgW="7667625" imgH="20669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76350" y="2252345"/>
                        <a:ext cx="6411595" cy="1696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2 DES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21945" y="2091055"/>
            <a:ext cx="8267065" cy="354965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Key length: 56 x 2 = 112 bits</a:t>
            </a:r>
            <a:endParaRPr lang="en-US"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Does 2DES “double” security? No!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Meet-in-the-Middle Attack: suppose attacker disposes (P, C)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Encrypt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 with all </a:t>
            </a:r>
            <a:r>
              <a:rPr sz="2000" spc="5" dirty="0">
                <a:latin typeface="Times New Roman" panose="02020603050405020304"/>
                <a:cs typeface="Times New Roman" panose="02020603050405020304"/>
                <a:sym typeface="+mn-ea"/>
              </a:rPr>
              <a:t>2</a:t>
            </a:r>
            <a:r>
              <a:rPr sz="2000" spc="7" baseline="25000" dirty="0">
                <a:latin typeface="Times New Roman" panose="02020603050405020304"/>
                <a:cs typeface="Times New Roman" panose="02020603050405020304"/>
                <a:sym typeface="+mn-ea"/>
              </a:rPr>
              <a:t>56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possible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keys for</a:t>
            </a:r>
            <a:r>
              <a:rPr sz="2000" spc="-21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K1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Decrypt C with all </a:t>
            </a:r>
            <a:r>
              <a:rPr sz="2000" spc="5" dirty="0">
                <a:latin typeface="Times New Roman" panose="02020603050405020304"/>
                <a:cs typeface="Times New Roman" panose="02020603050405020304"/>
                <a:sym typeface="+mn-ea"/>
              </a:rPr>
              <a:t>2</a:t>
            </a:r>
            <a:r>
              <a:rPr sz="2000" spc="7" baseline="25000" dirty="0">
                <a:latin typeface="Times New Roman" panose="02020603050405020304"/>
                <a:cs typeface="Times New Roman" panose="02020603050405020304"/>
                <a:sym typeface="+mn-ea"/>
              </a:rPr>
              <a:t>56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possible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keys for</a:t>
            </a:r>
            <a:r>
              <a:rPr sz="2000" spc="-20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K2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Until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E</a:t>
            </a:r>
            <a:r>
              <a:rPr sz="2000" spc="-7" baseline="-21000" dirty="0">
                <a:latin typeface="Times New Roman" panose="02020603050405020304"/>
                <a:cs typeface="Times New Roman" panose="02020603050405020304"/>
                <a:sym typeface="+mn-ea"/>
              </a:rPr>
              <a:t>K1’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(P) = D</a:t>
            </a:r>
            <a:r>
              <a:rPr sz="2000" spc="-7" baseline="-21000" dirty="0">
                <a:latin typeface="Times New Roman" panose="02020603050405020304"/>
                <a:cs typeface="Times New Roman" panose="02020603050405020304"/>
                <a:sym typeface="+mn-ea"/>
              </a:rPr>
              <a:t>K2’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(C)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Complexity: O(</a:t>
            </a:r>
            <a:r>
              <a:rPr sz="2000" spc="5" dirty="0">
                <a:latin typeface="Times New Roman" panose="02020603050405020304"/>
                <a:cs typeface="Times New Roman" panose="02020603050405020304"/>
                <a:sym typeface="+mn-ea"/>
              </a:rPr>
              <a:t>2</a:t>
            </a:r>
            <a:r>
              <a:rPr sz="2000" spc="7" baseline="25000" dirty="0">
                <a:latin typeface="Times New Roman" panose="02020603050405020304"/>
                <a:cs typeface="Times New Roman" panose="02020603050405020304"/>
                <a:sym typeface="+mn-ea"/>
              </a:rPr>
              <a:t>56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)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Mathematically, DES is not a group</a:t>
            </a:r>
            <a:endParaRPr lang="en-US" sz="2400" dirty="0"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Ceasar cipher is a group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2743961" y="1280921"/>
            <a:ext cx="685800" cy="457200"/>
          </a:xfrm>
          <a:prstGeom prst="rect">
            <a:avLst/>
          </a:prstGeom>
          <a:ln w="25907">
            <a:solidFill>
              <a:srgbClr val="00956F"/>
            </a:solidFill>
          </a:ln>
        </p:spPr>
        <p:txBody>
          <a:bodyPr vert="horz" wrap="square" lIns="0" tIns="108585" rIns="0" bIns="0" rtlCol="0">
            <a:spAutoFit/>
          </a:bodyPr>
          <a:p>
            <a:pPr marL="166370">
              <a:lnSpc>
                <a:spcPts val="2740"/>
              </a:lnSpc>
              <a:spcBef>
                <a:spcPts val="855"/>
              </a:spcBef>
            </a:pPr>
            <a:r>
              <a:rPr sz="3600" spc="-7" baseline="140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K1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1831339" y="1302512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 panose="02020603050405020304"/>
                <a:cs typeface="Times New Roman" panose="02020603050405020304"/>
              </a:rPr>
              <a:t>P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5876036" y="1302512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C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9" name="object 8"/>
          <p:cNvGrpSpPr/>
          <p:nvPr/>
        </p:nvGrpSpPr>
        <p:grpSpPr>
          <a:xfrm>
            <a:off x="3498850" y="1459359"/>
            <a:ext cx="762635" cy="101600"/>
            <a:chOff x="3498850" y="2236599"/>
            <a:chExt cx="762635" cy="101600"/>
          </a:xfrm>
        </p:grpSpPr>
        <p:sp>
          <p:nvSpPr>
            <p:cNvPr id="10" name="object 9"/>
            <p:cNvSpPr/>
            <p:nvPr/>
          </p:nvSpPr>
          <p:spPr>
            <a:xfrm>
              <a:off x="3505200" y="2285999"/>
              <a:ext cx="749935" cy="1905"/>
            </a:xfrm>
            <a:custGeom>
              <a:avLst/>
              <a:gdLst/>
              <a:ahLst/>
              <a:cxnLst/>
              <a:rect l="l" t="t" r="r" b="b"/>
              <a:pathLst>
                <a:path w="749935" h="1905">
                  <a:moveTo>
                    <a:pt x="0" y="0"/>
                  </a:moveTo>
                  <a:lnTo>
                    <a:pt x="749427" y="1562"/>
                  </a:lnTo>
                </a:path>
              </a:pathLst>
            </a:custGeom>
            <a:ln w="12700">
              <a:solidFill>
                <a:srgbClr val="00CC98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11" name="object 10"/>
            <p:cNvSpPr/>
            <p:nvPr/>
          </p:nvSpPr>
          <p:spPr>
            <a:xfrm>
              <a:off x="4178331" y="2242949"/>
              <a:ext cx="76835" cy="88900"/>
            </a:xfrm>
            <a:custGeom>
              <a:avLst/>
              <a:gdLst/>
              <a:ahLst/>
              <a:cxnLst/>
              <a:rect l="l" t="t" r="r" b="b"/>
              <a:pathLst>
                <a:path w="76835" h="88900">
                  <a:moveTo>
                    <a:pt x="190" y="0"/>
                  </a:moveTo>
                  <a:lnTo>
                    <a:pt x="76301" y="44615"/>
                  </a:lnTo>
                  <a:lnTo>
                    <a:pt x="0" y="88900"/>
                  </a:lnTo>
                </a:path>
              </a:pathLst>
            </a:custGeom>
            <a:ln w="12700">
              <a:solidFill>
                <a:srgbClr val="00CC98"/>
              </a:solidFill>
            </a:ln>
          </p:spPr>
          <p:txBody>
            <a:bodyPr wrap="square" lIns="0" tIns="0" rIns="0" bIns="0" rtlCol="0"/>
            <a:p/>
          </p:txBody>
        </p:sp>
      </p:grpSp>
      <p:sp>
        <p:nvSpPr>
          <p:cNvPr id="12" name="object 11"/>
          <p:cNvSpPr txBox="1"/>
          <p:nvPr/>
        </p:nvSpPr>
        <p:spPr>
          <a:xfrm>
            <a:off x="4420361" y="1280921"/>
            <a:ext cx="685800" cy="457200"/>
          </a:xfrm>
          <a:prstGeom prst="rect">
            <a:avLst/>
          </a:prstGeom>
          <a:ln w="25907">
            <a:solidFill>
              <a:srgbClr val="00956F"/>
            </a:solidFill>
          </a:ln>
        </p:spPr>
        <p:txBody>
          <a:bodyPr vert="horz" wrap="square" lIns="0" tIns="108585" rIns="0" bIns="0" rtlCol="0">
            <a:spAutoFit/>
          </a:bodyPr>
          <a:p>
            <a:pPr marL="166370">
              <a:lnSpc>
                <a:spcPts val="2740"/>
              </a:lnSpc>
              <a:spcBef>
                <a:spcPts val="855"/>
              </a:spcBef>
            </a:pPr>
            <a:r>
              <a:rPr sz="3600" spc="-7" baseline="140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K2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3" name="object 12"/>
          <p:cNvGrpSpPr/>
          <p:nvPr/>
        </p:nvGrpSpPr>
        <p:grpSpPr>
          <a:xfrm>
            <a:off x="5175250" y="1459174"/>
            <a:ext cx="381635" cy="101600"/>
            <a:chOff x="5175250" y="2236414"/>
            <a:chExt cx="381635" cy="101600"/>
          </a:xfrm>
        </p:grpSpPr>
        <p:sp>
          <p:nvSpPr>
            <p:cNvPr id="14" name="object 13"/>
            <p:cNvSpPr/>
            <p:nvPr/>
          </p:nvSpPr>
          <p:spPr>
            <a:xfrm>
              <a:off x="5181600" y="2285999"/>
              <a:ext cx="368935" cy="1905"/>
            </a:xfrm>
            <a:custGeom>
              <a:avLst/>
              <a:gdLst/>
              <a:ahLst/>
              <a:cxnLst/>
              <a:rect l="l" t="t" r="r" b="b"/>
              <a:pathLst>
                <a:path w="368935" h="1905">
                  <a:moveTo>
                    <a:pt x="0" y="0"/>
                  </a:moveTo>
                  <a:lnTo>
                    <a:pt x="368427" y="1536"/>
                  </a:lnTo>
                </a:path>
              </a:pathLst>
            </a:custGeom>
            <a:ln w="12700">
              <a:solidFill>
                <a:srgbClr val="00CC98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15" name="object 14"/>
            <p:cNvSpPr/>
            <p:nvPr/>
          </p:nvSpPr>
          <p:spPr>
            <a:xfrm>
              <a:off x="5473633" y="2242764"/>
              <a:ext cx="76835" cy="88900"/>
            </a:xfrm>
            <a:custGeom>
              <a:avLst/>
              <a:gdLst/>
              <a:ahLst/>
              <a:cxnLst/>
              <a:rect l="l" t="t" r="r" b="b"/>
              <a:pathLst>
                <a:path w="76835" h="88900">
                  <a:moveTo>
                    <a:pt x="380" y="0"/>
                  </a:moveTo>
                  <a:lnTo>
                    <a:pt x="76390" y="44767"/>
                  </a:lnTo>
                  <a:lnTo>
                    <a:pt x="0" y="88900"/>
                  </a:lnTo>
                </a:path>
              </a:pathLst>
            </a:custGeom>
            <a:ln w="12700">
              <a:solidFill>
                <a:srgbClr val="00CC98"/>
              </a:solidFill>
            </a:ln>
          </p:spPr>
          <p:txBody>
            <a:bodyPr wrap="square" lIns="0" tIns="0" rIns="0" bIns="0" rtlCol="0"/>
            <a:p/>
          </p:txBody>
        </p:sp>
      </p:grpSp>
      <p:grpSp>
        <p:nvGrpSpPr>
          <p:cNvPr id="16" name="object 15"/>
          <p:cNvGrpSpPr/>
          <p:nvPr/>
        </p:nvGrpSpPr>
        <p:grpSpPr>
          <a:xfrm>
            <a:off x="2279650" y="1459174"/>
            <a:ext cx="381635" cy="101600"/>
            <a:chOff x="2279650" y="2236414"/>
            <a:chExt cx="381635" cy="101600"/>
          </a:xfrm>
        </p:grpSpPr>
        <p:sp>
          <p:nvSpPr>
            <p:cNvPr id="17" name="object 16"/>
            <p:cNvSpPr/>
            <p:nvPr/>
          </p:nvSpPr>
          <p:spPr>
            <a:xfrm>
              <a:off x="2286000" y="2285999"/>
              <a:ext cx="368935" cy="1905"/>
            </a:xfrm>
            <a:custGeom>
              <a:avLst/>
              <a:gdLst/>
              <a:ahLst/>
              <a:cxnLst/>
              <a:rect l="l" t="t" r="r" b="b"/>
              <a:pathLst>
                <a:path w="368935" h="1905">
                  <a:moveTo>
                    <a:pt x="0" y="0"/>
                  </a:moveTo>
                  <a:lnTo>
                    <a:pt x="368427" y="1536"/>
                  </a:lnTo>
                </a:path>
              </a:pathLst>
            </a:custGeom>
            <a:ln w="12700">
              <a:solidFill>
                <a:srgbClr val="00CC98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18" name="object 17"/>
            <p:cNvSpPr/>
            <p:nvPr/>
          </p:nvSpPr>
          <p:spPr>
            <a:xfrm>
              <a:off x="2578046" y="2242764"/>
              <a:ext cx="76835" cy="88900"/>
            </a:xfrm>
            <a:custGeom>
              <a:avLst/>
              <a:gdLst/>
              <a:ahLst/>
              <a:cxnLst/>
              <a:rect l="l" t="t" r="r" b="b"/>
              <a:pathLst>
                <a:path w="76835" h="88900">
                  <a:moveTo>
                    <a:pt x="368" y="0"/>
                  </a:moveTo>
                  <a:lnTo>
                    <a:pt x="76377" y="44767"/>
                  </a:lnTo>
                  <a:lnTo>
                    <a:pt x="0" y="88900"/>
                  </a:lnTo>
                </a:path>
              </a:pathLst>
            </a:custGeom>
            <a:ln w="12700">
              <a:solidFill>
                <a:srgbClr val="00CC98"/>
              </a:solidFill>
            </a:ln>
          </p:spPr>
          <p:txBody>
            <a:bodyPr wrap="square" lIns="0" tIns="0" rIns="0" bIns="0" rtlCol="0"/>
            <a:p/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3 DES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12420" y="2729230"/>
            <a:ext cx="8267065" cy="312801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3 DES is used in practice 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Effective key length 112 bits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Adequate for now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Reconsider MITM attack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If </a:t>
            </a:r>
            <a:r>
              <a:rPr sz="2400" i="1" spc="5" dirty="0">
                <a:latin typeface="Times New Roman" panose="02020603050405020304"/>
                <a:cs typeface="Times New Roman" panose="02020603050405020304"/>
                <a:sym typeface="+mn-ea"/>
              </a:rPr>
              <a:t>k</a:t>
            </a:r>
            <a:r>
              <a:rPr sz="2400" spc="7" baseline="-21000" dirty="0">
                <a:latin typeface="Times New Roman" panose="02020603050405020304"/>
                <a:cs typeface="Times New Roman" panose="02020603050405020304"/>
                <a:sym typeface="+mn-ea"/>
              </a:rPr>
              <a:t>1</a:t>
            </a:r>
            <a:r>
              <a:rPr sz="2400" spc="5" dirty="0">
                <a:latin typeface="Times New Roman" panose="02020603050405020304"/>
                <a:cs typeface="Times New Roman" panose="02020603050405020304"/>
                <a:sym typeface="+mn-ea"/>
              </a:rPr>
              <a:t>= </a:t>
            </a:r>
            <a:r>
              <a:rPr sz="2400" i="1" spc="5" dirty="0">
                <a:latin typeface="Times New Roman" panose="02020603050405020304"/>
                <a:cs typeface="Times New Roman" panose="02020603050405020304"/>
                <a:sym typeface="+mn-ea"/>
              </a:rPr>
              <a:t>k</a:t>
            </a:r>
            <a:r>
              <a:rPr sz="2400" spc="7" baseline="-21000" dirty="0">
                <a:latin typeface="Times New Roman" panose="02020603050405020304"/>
                <a:cs typeface="Times New Roman" panose="02020603050405020304"/>
                <a:sym typeface="+mn-ea"/>
              </a:rPr>
              <a:t>2</a:t>
            </a:r>
            <a:r>
              <a:rPr sz="2400" spc="5" dirty="0">
                <a:latin typeface="Times New Roman" panose="02020603050405020304"/>
                <a:cs typeface="Times New Roman" panose="02020603050405020304"/>
                <a:sym typeface="+mn-ea"/>
              </a:rPr>
              <a:t>,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then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becomes</a:t>
            </a:r>
            <a:r>
              <a:rPr sz="2400" spc="-9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DES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Backward compatible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If </a:t>
            </a:r>
            <a:r>
              <a:rPr sz="2400" i="1" spc="5" dirty="0">
                <a:latin typeface="Times New Roman" panose="02020603050405020304"/>
                <a:cs typeface="Times New Roman" panose="02020603050405020304"/>
                <a:sym typeface="+mn-ea"/>
              </a:rPr>
              <a:t>k</a:t>
            </a:r>
            <a:r>
              <a:rPr sz="2400" spc="7" baseline="-21000" dirty="0">
                <a:latin typeface="Times New Roman" panose="02020603050405020304"/>
                <a:cs typeface="Times New Roman" panose="02020603050405020304"/>
                <a:sym typeface="+mn-ea"/>
              </a:rPr>
              <a:t>1</a:t>
            </a:r>
            <a:r>
              <a:rPr sz="2400" spc="5" dirty="0">
                <a:latin typeface="Times New Roman" panose="02020603050405020304"/>
                <a:cs typeface="Times New Roman" panose="02020603050405020304"/>
                <a:sym typeface="+mn-ea"/>
              </a:rPr>
              <a:t>= </a:t>
            </a:r>
            <a:r>
              <a:rPr sz="2400" i="1" spc="5" dirty="0">
                <a:latin typeface="Times New Roman" panose="02020603050405020304"/>
                <a:cs typeface="Times New Roman" panose="02020603050405020304"/>
                <a:sym typeface="+mn-ea"/>
              </a:rPr>
              <a:t>k</a:t>
            </a:r>
            <a:r>
              <a:rPr sz="2400" spc="7" baseline="-21000" dirty="0">
                <a:latin typeface="Times New Roman" panose="02020603050405020304"/>
                <a:cs typeface="Times New Roman" panose="02020603050405020304"/>
                <a:sym typeface="+mn-ea"/>
              </a:rPr>
              <a:t>3</a:t>
            </a:r>
            <a:r>
              <a:rPr sz="2400" spc="5" dirty="0">
                <a:latin typeface="Times New Roman" panose="02020603050405020304"/>
                <a:cs typeface="Times New Roman" panose="02020603050405020304"/>
                <a:sym typeface="+mn-ea"/>
              </a:rPr>
              <a:t>,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then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becomes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3 DES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with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2</a:t>
            </a:r>
            <a:r>
              <a:rPr sz="2400" spc="-12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keys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21" name="对象 20"/>
          <p:cNvGraphicFramePr/>
          <p:nvPr/>
        </p:nvGraphicFramePr>
        <p:xfrm>
          <a:off x="647065" y="1042035"/>
          <a:ext cx="5137785" cy="1687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" imgW="5133975" imgH="1685925" progId="Paint.Picture">
                  <p:embed/>
                </p:oleObj>
              </mc:Choice>
              <mc:Fallback>
                <p:oleObj name="" r:id="rId1" imgW="5133975" imgH="1685925" progId="Paint.Picture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47065" y="1042035"/>
                        <a:ext cx="5137785" cy="1687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The “key” problems: weak keys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8470" y="762635"/>
            <a:ext cx="8267065" cy="601091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Below are keys which, after the first key permutation, are: 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28 0’s followed by 28 0’s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28 1’s followed by 28 1’s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28 0’s followed by 28 1’s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28 1’s followed by 28 0’s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Why they are weak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Easy clue for brute force attacks.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Sixteen identical subkeys.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Encrypting twice produces the original plaintext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Weak keys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Alternating ones + zeros: 0x0101010101010101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Alternating 'F' + 'E': 0xFEFEFEFEFEFEFEFE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0xE0E0E0E0F1F1F1F1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0x1F1F1F1F0E0E0E0E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6330315" y="1187450"/>
          <a:ext cx="2041525" cy="5539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2124075" imgH="5657850" progId="Paint.Picture">
                  <p:embed/>
                </p:oleObj>
              </mc:Choice>
              <mc:Fallback>
                <p:oleObj name="" r:id="rId1" imgW="2124075" imgH="56578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30315" y="1187450"/>
                        <a:ext cx="2041525" cy="5539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Semi-weak keys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8470" y="915035"/>
            <a:ext cx="8267065" cy="558863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Below are keys which, after the first key permutation, are: 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1. 28 0’s followed by alternating 0’s and 1’s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2. 28 0’s followed by alternating 1’s and 0’s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…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12. Alternating 1’s and 0’s followed by alternating 1’s and 0’s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Why they are weak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For a semi-weak key pair (K</a:t>
            </a:r>
            <a:r>
              <a:rPr lang="en-US" sz="20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</a:t>
            </a: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, K</a:t>
            </a:r>
            <a:r>
              <a:rPr lang="en-US"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2</a:t>
            </a: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), K</a:t>
            </a:r>
            <a:r>
              <a:rPr lang="en-US"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</a:t>
            </a: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(K</a:t>
            </a:r>
            <a:r>
              <a:rPr lang="en-US"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2</a:t>
            </a: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(m)) = m 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Semi-weak keys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0x011F011F010E010E and 0x1F011F010E010E01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0x01E001E001F101F1 and 0xE001E001F101F101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0x01FE01FE01FE01FE and 0xFE01FE01FE01FE01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0x1FE01FE00EF10EF1 and 0xE01FE01FF10EF10E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0x1FFE1FFE0EFE0EFE and 0xFE1FFE1FFE0EFE0E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0xE0FEE0FEF1FEF1FE and 0xFEE0FEE0FEF1FEF1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Test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8470" y="915035"/>
            <a:ext cx="8267065" cy="241617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How to distinguish a 2-round Feistel system with a random number generator?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Prove 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Break a 1-round Feistel system, 2-round, 3-round.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1599565" y="2133600"/>
          <a:ext cx="2463800" cy="41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2257425" imgH="333375" progId="Paint.Picture">
                  <p:embed/>
                </p:oleObj>
              </mc:Choice>
              <mc:Fallback>
                <p:oleObj name="" r:id="rId1" imgW="2257425" imgH="333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99565" y="2133600"/>
                        <a:ext cx="2463800" cy="415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dirty="0">
                <a:sym typeface="+mn-ea"/>
              </a:rPr>
              <a:t>Break 1-round Feistel system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graphicFrame>
        <p:nvGraphicFramePr>
          <p:cNvPr id="8" name="对象 7"/>
          <p:cNvGraphicFramePr/>
          <p:nvPr>
            <p:custDataLst>
              <p:tags r:id="rId1"/>
            </p:custDataLst>
          </p:nvPr>
        </p:nvGraphicFramePr>
        <p:xfrm>
          <a:off x="1731010" y="1827530"/>
          <a:ext cx="5681345" cy="3202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2" imgW="5676900" imgH="3200400" progId="Paint.Picture">
                  <p:embed/>
                </p:oleObj>
              </mc:Choice>
              <mc:Fallback>
                <p:oleObj name="" r:id="rId2" imgW="5676900" imgH="32004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31010" y="1827530"/>
                        <a:ext cx="5681345" cy="3202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/>
          <p:cNvGraphicFramePr/>
          <p:nvPr/>
        </p:nvGraphicFramePr>
        <p:xfrm>
          <a:off x="458470" y="944245"/>
          <a:ext cx="8332470" cy="5596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9363075" imgH="6562725" progId="Paint.Picture">
                  <p:embed/>
                </p:oleObj>
              </mc:Choice>
              <mc:Fallback>
                <p:oleObj name="" r:id="rId1" imgW="9363075" imgH="656272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8470" y="944245"/>
                        <a:ext cx="8332470" cy="5596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dirty="0">
                <a:sym typeface="+mn-ea"/>
              </a:rPr>
              <a:t>Break 1-round Feistel system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dirty="0">
                <a:sym typeface="+mn-ea"/>
              </a:rPr>
              <a:t>Break 2-round Feistel system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765175" y="1137920"/>
          <a:ext cx="6797040" cy="4757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277100" imgH="5238750" progId="Paint.Picture">
                  <p:embed/>
                </p:oleObj>
              </mc:Choice>
              <mc:Fallback>
                <p:oleObj name="" r:id="rId1" imgW="7277100" imgH="52387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5175" y="1137920"/>
                        <a:ext cx="6797040" cy="4757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dirty="0">
                <a:sym typeface="+mn-ea"/>
              </a:rPr>
              <a:t>Break 3-round Feistel system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graphicFrame>
        <p:nvGraphicFramePr>
          <p:cNvPr id="7" name="对象 6"/>
          <p:cNvGraphicFramePr/>
          <p:nvPr/>
        </p:nvGraphicFramePr>
        <p:xfrm>
          <a:off x="440055" y="1007745"/>
          <a:ext cx="7814310" cy="4695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8953500" imgH="5791200" progId="Paint.Picture">
                  <p:embed/>
                </p:oleObj>
              </mc:Choice>
              <mc:Fallback>
                <p:oleObj name="" r:id="rId1" imgW="8953500" imgH="57912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0055" y="1007745"/>
                        <a:ext cx="7814310" cy="4695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dirty="0">
                <a:sym typeface="+mn-ea"/>
              </a:rPr>
              <a:t>Break 3-round Feistel system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458470" y="904240"/>
          <a:ext cx="7980045" cy="5763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9658350" imgH="6619875" progId="Paint.Picture">
                  <p:embed/>
                </p:oleObj>
              </mc:Choice>
              <mc:Fallback>
                <p:oleObj name="" r:id="rId1" imgW="9658350" imgH="661987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8470" y="904240"/>
                        <a:ext cx="7980045" cy="5763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7914005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/>
              <a:t>Cryptographic system</a:t>
            </a:r>
            <a:endParaRPr lang="en-US" u="none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95935" y="2893695"/>
            <a:ext cx="8152130" cy="268478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785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P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laintext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: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 original</a:t>
            </a:r>
            <a:r>
              <a:rPr sz="2400" spc="-11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message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C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iphertext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: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 coded</a:t>
            </a:r>
            <a:r>
              <a:rPr sz="2400" spc="-9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message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C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ipher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: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 algorithm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transforming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plaintext to</a:t>
            </a:r>
            <a:r>
              <a:rPr sz="2400" spc="-13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ciphertext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K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ey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: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info used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in cipher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known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only to</a:t>
            </a:r>
            <a:r>
              <a:rPr sz="2400" spc="-4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sender/receiver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E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ncipher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/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encrypt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: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plaintext 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-&gt;</a:t>
            </a:r>
            <a:r>
              <a:rPr sz="2400" spc="-17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ciphertext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D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ecipher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/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decrypt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: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 ciphertext 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-&gt;</a:t>
            </a:r>
            <a:r>
              <a:rPr sz="2400" spc="-17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plaintext</a:t>
            </a:r>
            <a:endParaRPr lang="en-US" sz="2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24580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548" y="1103313"/>
            <a:ext cx="6591300" cy="1546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68553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Advanced Encryption Standard (</a:t>
            </a:r>
            <a:r>
              <a:rPr lang="en-US" u="none" spc="-5" dirty="0">
                <a:sym typeface="+mn-ea"/>
              </a:rPr>
              <a:t>AES)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039735" cy="382524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Objective: replace DES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─"/>
              <a:tabLst>
                <a:tab pos="75692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DES key size and b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lock size 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too</a:t>
            </a:r>
            <a:r>
              <a:rPr sz="2400" spc="-4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small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har char="─"/>
              <a:tabLst>
                <a:tab pos="75692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Can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use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Triple-DES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,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 but</a:t>
            </a:r>
            <a:r>
              <a:rPr sz="2400" spc="-4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slow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Times New Roman" panose="02020603050405020304"/>
              <a:buChar char="─"/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US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NIST issued </a:t>
            </a:r>
            <a:r>
              <a:rPr sz="2400" spc="-10" dirty="0">
                <a:latin typeface="Times New Roman" panose="02020603050405020304"/>
                <a:cs typeface="Times New Roman" panose="02020603050405020304"/>
                <a:sym typeface="+mn-ea"/>
              </a:rPr>
              <a:t>call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for ciphers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in</a:t>
            </a:r>
            <a:r>
              <a:rPr sz="2400" spc="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1997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har char="─"/>
              <a:tabLst>
                <a:tab pos="75692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15 candidates accepted in 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19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98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har char="─"/>
              <a:tabLst>
                <a:tab pos="75692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5 shortlisted in</a:t>
            </a:r>
            <a:r>
              <a:rPr sz="2400" spc="-6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sz="2400" spc="-60" dirty="0">
                <a:latin typeface="Times New Roman" panose="02020603050405020304"/>
                <a:cs typeface="Times New Roman" panose="02020603050405020304"/>
                <a:sym typeface="+mn-ea"/>
              </a:rPr>
              <a:t>19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99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─"/>
              <a:tabLst>
                <a:tab pos="75692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Rijndael selected in</a:t>
            </a:r>
            <a:r>
              <a:rPr sz="2400" spc="-12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2000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har char="─"/>
              <a:tabLst>
                <a:tab pos="75692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S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tandard in</a:t>
            </a:r>
            <a:r>
              <a:rPr sz="2400" spc="-4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2001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68553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  <a:buClrTx/>
              <a:buSzTx/>
              <a:buFontTx/>
            </a:pPr>
            <a:r>
              <a:rPr lang="en-US" u="none" spc="-5" dirty="0">
                <a:sym typeface="+mn-ea"/>
              </a:rPr>
              <a:t>AES </a:t>
            </a:r>
            <a:r>
              <a:rPr lang="en-US" u="none" spc="-5" dirty="0">
                <a:sym typeface="+mn-ea"/>
              </a:rPr>
              <a:t>Requirements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039735" cy="361061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Symmetric key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block</a:t>
            </a:r>
            <a:r>
              <a:rPr sz="2400" spc="1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cipher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Block size: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128 bit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s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Key length: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128/192/256 bit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Stronger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&amp; faster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than</a:t>
            </a:r>
            <a:r>
              <a:rPr sz="2400" spc="-5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3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DES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Active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life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of 20-30 years 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Provide full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specification &amp;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design</a:t>
            </a:r>
            <a:r>
              <a:rPr sz="2400" spc="-2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details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Both C &amp; Java</a:t>
            </a:r>
            <a:r>
              <a:rPr sz="2400" spc="-1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implementations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NIST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have released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all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submissions &amp;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unclassified 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analyses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275" y="90170"/>
            <a:ext cx="8721090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dirty="0">
                <a:sym typeface="+mn-ea"/>
              </a:rPr>
              <a:t>AES Evaluation</a:t>
            </a:r>
            <a:r>
              <a:rPr u="none" spc="-85" dirty="0">
                <a:sym typeface="+mn-ea"/>
              </a:rPr>
              <a:t> </a:t>
            </a:r>
            <a:r>
              <a:rPr u="none" dirty="0">
                <a:sym typeface="+mn-ea"/>
              </a:rPr>
              <a:t>Criteria</a:t>
            </a:r>
            <a:br>
              <a:rPr lang="en-US" u="none" spc="-5" dirty="0">
                <a:sym typeface="+mn-ea"/>
              </a:rPr>
            </a:b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2275" y="914400"/>
            <a:ext cx="8228965" cy="530860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Initial</a:t>
            </a:r>
            <a:r>
              <a:rPr sz="2400" spc="-5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criteria: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6285" lvl="1" indent="-287020">
              <a:lnSpc>
                <a:spcPct val="100000"/>
              </a:lnSpc>
              <a:spcBef>
                <a:spcPts val="495"/>
              </a:spcBef>
              <a:buChar char="─"/>
              <a:tabLst>
                <a:tab pos="75692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Security</a:t>
            </a: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: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 randomness, soundness, effort for practical</a:t>
            </a:r>
            <a:r>
              <a:rPr sz="2000" spc="-22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cryptanalysis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─"/>
              <a:tabLst>
                <a:tab pos="75692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Cost</a:t>
            </a: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: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 computational efficiency, no licensing fee, </a:t>
            </a:r>
            <a:r>
              <a:rPr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small</a:t>
            </a:r>
            <a:r>
              <a:rPr sz="2000" spc="-15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memory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756285" marR="218440" lvl="1" indent="-287020" algn="just">
              <a:lnSpc>
                <a:spcPct val="100000"/>
              </a:lnSpc>
              <a:spcBef>
                <a:spcPts val="480"/>
              </a:spcBef>
              <a:buChar char="─"/>
              <a:tabLst>
                <a:tab pos="75692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Algorithm &amp;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implementation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: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flexibility, implementable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in  both software and hardware,</a:t>
            </a:r>
            <a:r>
              <a:rPr sz="2000" spc="-12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simplicity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Final</a:t>
            </a:r>
            <a:r>
              <a:rPr sz="2400" spc="-2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criteria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6285" lvl="1" indent="-287020">
              <a:lnSpc>
                <a:spcPct val="100000"/>
              </a:lnSpc>
              <a:spcBef>
                <a:spcPts val="500"/>
              </a:spcBef>
              <a:buChar char="─"/>
              <a:tabLst>
                <a:tab pos="75692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General security</a:t>
            </a: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: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 NIST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relies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on cryptanalysis by crypto</a:t>
            </a: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logues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─"/>
              <a:tabLst>
                <a:tab pos="75692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Ease of software &amp; hardware</a:t>
            </a:r>
            <a:r>
              <a:rPr sz="2000" spc="-12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implementation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─"/>
              <a:tabLst>
                <a:tab pos="756920" algn="l"/>
              </a:tabLst>
            </a:pPr>
            <a:r>
              <a:rPr sz="2000" spc="-5" dirty="0">
                <a:uFill>
                  <a:solidFill>
                    <a:srgbClr val="006300"/>
                  </a:solidFill>
                </a:uFill>
                <a:latin typeface="Times New Roman" panose="02020603050405020304"/>
                <a:cs typeface="Times New Roman" panose="02020603050405020304"/>
                <a:sym typeface="+mn-ea"/>
              </a:rPr>
              <a:t>Flexibility</a:t>
            </a:r>
            <a:r>
              <a:rPr lang="en-US" sz="2000" spc="-5" dirty="0">
                <a:uFill>
                  <a:solidFill>
                    <a:srgbClr val="006300"/>
                  </a:solidFill>
                </a:uFill>
                <a:latin typeface="Times New Roman" panose="02020603050405020304"/>
                <a:cs typeface="Times New Roman" panose="02020603050405020304"/>
                <a:sym typeface="+mn-ea"/>
              </a:rPr>
              <a:t>:</a:t>
            </a:r>
            <a:r>
              <a:rPr sz="2000" spc="-5" dirty="0">
                <a:uFill>
                  <a:solidFill>
                    <a:srgbClr val="006300"/>
                  </a:solidFill>
                </a:u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uFill>
                  <a:solidFill>
                    <a:srgbClr val="006300"/>
                  </a:solidFill>
                </a:uFill>
                <a:latin typeface="Times New Roman" panose="02020603050405020304"/>
                <a:cs typeface="Times New Roman" panose="02020603050405020304"/>
                <a:sym typeface="+mn-ea"/>
              </a:rPr>
              <a:t>encryption, decryption, keying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─"/>
              <a:tabLst>
                <a:tab pos="75692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Implementation attacks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13485" lvl="2" indent="-287020">
              <a:lnSpc>
                <a:spcPct val="100000"/>
              </a:lnSpc>
              <a:spcBef>
                <a:spcPts val="480"/>
              </a:spcBef>
              <a:buChar char="─"/>
              <a:tabLst>
                <a:tab pos="756920" algn="l"/>
              </a:tabLst>
            </a:pPr>
            <a:r>
              <a:rPr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Timing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attacks: an algorithm takes different </a:t>
            </a:r>
            <a:r>
              <a:rPr sz="2000" spc="-15" dirty="0">
                <a:latin typeface="Times New Roman" panose="02020603050405020304"/>
                <a:cs typeface="Times New Roman" panose="02020603050405020304"/>
                <a:sym typeface="+mn-ea"/>
              </a:rPr>
              <a:t>time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on different</a:t>
            </a:r>
            <a:r>
              <a:rPr sz="2000" spc="14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inputs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13485" lvl="2" indent="-287020">
              <a:lnSpc>
                <a:spcPct val="100000"/>
              </a:lnSpc>
              <a:spcBef>
                <a:spcPts val="480"/>
              </a:spcBef>
              <a:buChar char="─"/>
              <a:tabLst>
                <a:tab pos="75692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Power analysis: power </a:t>
            </a:r>
            <a:r>
              <a:rPr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consumed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depends on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instruction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s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670685" lvl="3" indent="-287020">
              <a:lnSpc>
                <a:spcPct val="100000"/>
              </a:lnSpc>
              <a:spcBef>
                <a:spcPts val="480"/>
              </a:spcBef>
              <a:buChar char="─"/>
              <a:tabLst>
                <a:tab pos="75692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multiplication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&gt;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addition, writing 1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&gt;</a:t>
            </a:r>
            <a:r>
              <a:rPr sz="2000" spc="12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0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275" y="90170"/>
            <a:ext cx="8721090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dirty="0">
                <a:sym typeface="+mn-ea"/>
              </a:rPr>
              <a:t>Shortlist</a:t>
            </a:r>
            <a:r>
              <a:rPr lang="en-US" u="none" dirty="0">
                <a:sym typeface="+mn-ea"/>
              </a:rPr>
              <a:t>ed algorithms</a:t>
            </a:r>
            <a:br>
              <a:rPr lang="en-US" u="none" spc="-5" dirty="0">
                <a:sym typeface="+mn-ea"/>
              </a:rPr>
            </a:b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2275" y="914400"/>
            <a:ext cx="8228965" cy="473964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MARS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(IBM) -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complex, fast,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high security</a:t>
            </a:r>
            <a:r>
              <a:rPr sz="2400" spc="-4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margin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RC6 (USA)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- very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simple,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very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fast,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low security</a:t>
            </a:r>
            <a:r>
              <a:rPr sz="2400" spc="-2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margin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Rijndael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(Belgium)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- clean, fast, good security</a:t>
            </a:r>
            <a:r>
              <a:rPr sz="2400" spc="-14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margin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Serpent (Euro) -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slow,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clean, very high security</a:t>
            </a:r>
            <a:r>
              <a:rPr sz="2400" spc="-13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margin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Twofish (USA)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-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complex,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very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fast,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high security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margin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C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ontrast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between algorithms</a:t>
            </a:r>
            <a:r>
              <a:rPr sz="2400" spc="1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with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har char="─"/>
              <a:tabLst>
                <a:tab pos="75692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Few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complex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rounds vs.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many simple</a:t>
            </a:r>
            <a:r>
              <a:rPr sz="2000" spc="-1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rounds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har char="─"/>
              <a:tabLst>
                <a:tab pos="75692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R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efined existing ciphers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vs. new</a:t>
            </a:r>
            <a:r>
              <a:rPr sz="2000" spc="-8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proposals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6285" lvl="1" indent="-287020">
              <a:lnSpc>
                <a:spcPct val="100000"/>
              </a:lnSpc>
              <a:spcBef>
                <a:spcPts val="500"/>
              </a:spcBef>
              <a:buChar char="─"/>
              <a:tabLst>
                <a:tab pos="756920" algn="l"/>
              </a:tabLst>
            </a:pP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275" y="90170"/>
            <a:ext cx="8721090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dirty="0">
                <a:sym typeface="+mn-ea"/>
              </a:rPr>
              <a:t>The winner: </a:t>
            </a:r>
            <a:r>
              <a:rPr u="none" dirty="0">
                <a:sym typeface="+mn-ea"/>
              </a:rPr>
              <a:t>Rijndael</a:t>
            </a:r>
            <a:br>
              <a:rPr lang="en-US" u="none" spc="-5" dirty="0">
                <a:sym typeface="+mn-ea"/>
              </a:rPr>
            </a:b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2275" y="914400"/>
            <a:ext cx="8228965" cy="531558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Designed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by </a:t>
            </a:r>
            <a:r>
              <a:rPr sz="2400" spc="-10" dirty="0">
                <a:latin typeface="Times New Roman" panose="02020603050405020304"/>
                <a:cs typeface="Times New Roman" panose="02020603050405020304"/>
                <a:sym typeface="+mn-ea"/>
              </a:rPr>
              <a:t>Rijmen-Daemen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in</a:t>
            </a:r>
            <a:r>
              <a:rPr sz="2400" spc="3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Belgium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An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iterative rather than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Feistel</a:t>
            </a:r>
            <a:r>
              <a:rPr sz="2400" spc="-7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Cipher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6285" lvl="1" indent="-287020">
              <a:lnSpc>
                <a:spcPct val="100000"/>
              </a:lnSpc>
              <a:spcBef>
                <a:spcPts val="595"/>
              </a:spcBef>
              <a:buChar char="─"/>
              <a:tabLst>
                <a:tab pos="75692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Processes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data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as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block of 4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columns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of 4</a:t>
            </a:r>
            <a:r>
              <a:rPr sz="2000" spc="-4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bytes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Designed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to</a:t>
            </a:r>
            <a:r>
              <a:rPr sz="2400" spc="-1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be: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har char="─"/>
              <a:tabLst>
                <a:tab pos="75692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R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esistant against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known</a:t>
            </a:r>
            <a:r>
              <a:rPr sz="2000" spc="-6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attacks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har char="─"/>
              <a:tabLst>
                <a:tab pos="75692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Speed and code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compactness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on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many</a:t>
            </a:r>
            <a:r>
              <a:rPr sz="2000" spc="-4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CPUs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─"/>
              <a:tabLst>
                <a:tab pos="75692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Design simplicity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>
                <a:latin typeface="Times New Roman" panose="02020603050405020304"/>
                <a:cs typeface="Times New Roman" panose="02020603050405020304"/>
              </a:rPr>
              <a:t>Some similarities to DES 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>
              <a:lnSpc>
                <a:spcPct val="100000"/>
              </a:lnSpc>
              <a:spcBef>
                <a:spcPts val="56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>
                <a:latin typeface="Times New Roman" panose="02020603050405020304"/>
                <a:cs typeface="Times New Roman" panose="02020603050405020304"/>
              </a:rPr>
              <a:t>rounds, round keys, alternate permutation+substitution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>
              <a:lnSpc>
                <a:spcPct val="100000"/>
              </a:lnSpc>
              <a:spcBef>
                <a:spcPts val="56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>
                <a:latin typeface="Times New Roman" panose="02020603050405020304"/>
                <a:cs typeface="Times New Roman" panose="02020603050405020304"/>
              </a:rPr>
              <a:t>but not a Feistel cipher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>
                <a:latin typeface="Times New Roman" panose="02020603050405020304"/>
                <a:cs typeface="Times New Roman" panose="02020603050405020304"/>
              </a:rPr>
              <a:t>Block size 128 bits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>
                <a:latin typeface="Times New Roman" panose="02020603050405020304"/>
                <a:cs typeface="Times New Roman" panose="02020603050405020304"/>
              </a:rPr>
              <a:t>Key sizes 128, 192, or 256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6285" lvl="1" indent="-287020">
              <a:lnSpc>
                <a:spcPct val="100000"/>
              </a:lnSpc>
              <a:spcBef>
                <a:spcPts val="500"/>
              </a:spcBef>
              <a:buChar char="─"/>
              <a:tabLst>
                <a:tab pos="756920" algn="l"/>
              </a:tabLst>
            </a:pP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275" y="90170"/>
            <a:ext cx="872109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AES structure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835" y="4199890"/>
            <a:ext cx="8230235" cy="199390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No known successful attacks on full AES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Best attacks work on 7-9 rounds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For brute force attack, AES-128 needs much more effort than DES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pic>
        <p:nvPicPr>
          <p:cNvPr id="41987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835" y="901700"/>
            <a:ext cx="6125210" cy="329819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6" name="对象 5"/>
          <p:cNvGraphicFramePr/>
          <p:nvPr/>
        </p:nvGraphicFramePr>
        <p:xfrm>
          <a:off x="6193155" y="2327910"/>
          <a:ext cx="2564130" cy="2202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2562225" imgH="2200275" progId="Paint.Picture">
                  <p:embed/>
                </p:oleObj>
              </mc:Choice>
              <mc:Fallback>
                <p:oleObj name="" r:id="rId2" imgW="2562225" imgH="22002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93155" y="2327910"/>
                        <a:ext cx="2564130" cy="2202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/>
          <p:cNvGraphicFramePr/>
          <p:nvPr/>
        </p:nvGraphicFramePr>
        <p:xfrm>
          <a:off x="3227070" y="906780"/>
          <a:ext cx="5916295" cy="585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6581775" imgH="7019925" progId="Paint.Picture">
                  <p:embed/>
                </p:oleObj>
              </mc:Choice>
              <mc:Fallback>
                <p:oleObj name="" r:id="rId1" imgW="6581775" imgH="70199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27070" y="906780"/>
                        <a:ext cx="5916295" cy="585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275" y="90170"/>
            <a:ext cx="872109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Twofish: </a:t>
            </a:r>
            <a:r>
              <a:rPr lang="en-US" u="none" spc="-5" dirty="0">
                <a:sym typeface="+mn-ea"/>
              </a:rPr>
              <a:t>AES third place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835" y="906780"/>
            <a:ext cx="2615565" cy="163385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Feistel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S-boxes depend on key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Slower than AES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275" y="90170"/>
            <a:ext cx="872109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Serpent: AES second </a:t>
            </a:r>
            <a:r>
              <a:rPr lang="en-US" u="none" spc="-5" dirty="0">
                <a:sym typeface="+mn-ea"/>
              </a:rPr>
              <a:t>place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835" y="906780"/>
            <a:ext cx="4756785" cy="289052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Constructed for security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not speed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Feistel system, 32 rounds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Four-bit S-boxes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A</a:t>
            </a:r>
            <a:r>
              <a:rPr lang="en-US" sz="2000" spc="-1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i</a:t>
            </a: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=S(K</a:t>
            </a:r>
            <a:r>
              <a:rPr lang="en-US" sz="2000" spc="-1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i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Symbol" panose="05050102010706020507" pitchFamily="18" charset="2"/>
              </a:rPr>
              <a:t>P</a:t>
            </a:r>
            <a:r>
              <a:rPr lang="en-US" sz="2000" spc="-10" baseline="-25000" dirty="0">
                <a:uFillTx/>
                <a:latin typeface="Times New Roman" panose="02020603050405020304"/>
                <a:cs typeface="Times New Roman" panose="02020603050405020304"/>
                <a:sym typeface="Symbol" panose="05050102010706020507" pitchFamily="18" charset="2"/>
              </a:rPr>
              <a:t>i</a:t>
            </a: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)</a:t>
            </a: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Adapted for parallel calculation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Same speed as DES, 1/3 of AES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5119370" y="906780"/>
          <a:ext cx="3252470" cy="575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3362325" imgH="6572250" progId="Paint.Picture">
                  <p:embed/>
                </p:oleObj>
              </mc:Choice>
              <mc:Fallback>
                <p:oleObj name="" r:id="rId1" imgW="3362325" imgH="65722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19370" y="906780"/>
                        <a:ext cx="3252470" cy="575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641477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/>
              <a:t>Cryptanalysis</a:t>
            </a:r>
            <a:endParaRPr lang="en-US" u="none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861060"/>
            <a:ext cx="7781925" cy="414718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1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</a:rPr>
              <a:t>Objective: reveal the plaintext without knowing keys 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41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Difficulty depends on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>
              <a:lnSpc>
                <a:spcPct val="100000"/>
              </a:lnSpc>
              <a:spcBef>
                <a:spcPts val="41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Security of the encryption/decryption algorithms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>
              <a:lnSpc>
                <a:spcPct val="100000"/>
              </a:lnSpc>
              <a:spcBef>
                <a:spcPts val="41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Information disposed by the attacker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>
              <a:lnSpc>
                <a:spcPct val="100000"/>
              </a:lnSpc>
              <a:spcBef>
                <a:spcPts val="41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>
              <a:lnSpc>
                <a:spcPct val="100000"/>
              </a:lnSpc>
              <a:spcBef>
                <a:spcPts val="41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b="1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4</a:t>
            </a:r>
            <a:r>
              <a:rPr lang="en-US" sz="2400" b="1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attack models</a:t>
            </a:r>
            <a:endParaRPr lang="en-US" sz="2400" b="1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1270000" lvl="2" indent="-342900">
              <a:lnSpc>
                <a:spcPct val="100000"/>
              </a:lnSpc>
              <a:spcBef>
                <a:spcPts val="41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Ciphertext</a:t>
            </a:r>
            <a:r>
              <a:rPr sz="2000" spc="-4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only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2" indent="-342900">
              <a:lnSpc>
                <a:spcPct val="100000"/>
              </a:lnSpc>
              <a:spcBef>
                <a:spcPts val="41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Known</a:t>
            </a:r>
            <a:r>
              <a:rPr sz="2000" spc="1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plaintext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2" indent="-342900">
              <a:lnSpc>
                <a:spcPct val="100000"/>
              </a:lnSpc>
              <a:spcBef>
                <a:spcPts val="41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Chosen plaintext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2" indent="-342900">
              <a:lnSpc>
                <a:spcPct val="100000"/>
              </a:lnSpc>
              <a:spcBef>
                <a:spcPts val="41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Chosen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ciphertext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2" indent="-342900">
              <a:lnSpc>
                <a:spcPct val="100000"/>
              </a:lnSpc>
              <a:spcBef>
                <a:spcPts val="41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chemeClr val="bg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Chosen 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text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>
                <a:sym typeface="+mn-ea"/>
              </a:rPr>
              <a:t>Attack models</a:t>
            </a:r>
            <a:endParaRPr lang="en-US" altLang="fr-FR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7781925" cy="556323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Ciphertext only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Attacker </a:t>
            </a:r>
            <a:r>
              <a:rPr sz="2000" spc="5" dirty="0">
                <a:latin typeface="Times New Roman" panose="02020603050405020304"/>
                <a:cs typeface="Times New Roman" panose="02020603050405020304"/>
                <a:sym typeface="+mn-ea"/>
              </a:rPr>
              <a:t>knows </a:t>
            </a:r>
            <a:r>
              <a:rPr sz="2000" b="1" dirty="0">
                <a:latin typeface="Times New Roman" panose="02020603050405020304"/>
                <a:cs typeface="Times New Roman" panose="02020603050405020304"/>
                <a:sym typeface="+mn-ea"/>
              </a:rPr>
              <a:t>only</a:t>
            </a:r>
            <a:r>
              <a:rPr sz="2000" b="1" spc="-9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b="1" dirty="0">
                <a:latin typeface="Times New Roman" panose="02020603050405020304"/>
                <a:cs typeface="Times New Roman" panose="02020603050405020304"/>
                <a:sym typeface="+mn-ea"/>
              </a:rPr>
              <a:t>ciphertext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Attacker intercepts some ciphertext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12700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Breaking the system by analyzing intercepted ciphertext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Any algorithm vulnerable to this attack is completely insecure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Known 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p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laintext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ttacker has </a:t>
            </a:r>
            <a:r>
              <a:rPr lang="en-US" sz="2000" b="1" spc="-5" dirty="0">
                <a:latin typeface="Times New Roman" panose="02020603050405020304"/>
                <a:cs typeface="Times New Roman" panose="02020603050405020304"/>
                <a:sym typeface="+mn-ea"/>
              </a:rPr>
              <a:t>some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  <a:sym typeface="+mn-ea"/>
              </a:rPr>
              <a:t> plaintext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and their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  <a:sym typeface="+mn-ea"/>
              </a:rPr>
              <a:t>ciphertext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Chosen plaintext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ttacker can 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  <a:sym typeface="+mn-ea"/>
              </a:rPr>
              <a:t>choose arbitrary plaintext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to be encrypted and obtain the corresponding ciphertext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Times New Roman" panose="02020603050405020304"/>
                <a:cs typeface="Times New Roman" panose="02020603050405020304"/>
                <a:sym typeface="+mn-ea"/>
              </a:rPr>
              <a:t>Standard security level: resistence to chosen plaintext attack</a:t>
            </a:r>
            <a:endParaRPr sz="2000" b="1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>
              <a:lnSpc>
                <a:spcPct val="100000"/>
              </a:lnSpc>
              <a:spcBef>
                <a:spcPts val="24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Chosen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ciphertext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Attacker can choose arbitrary 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  <a:sym typeface="+mn-ea"/>
              </a:rPr>
              <a:t>ciphertext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to be encrypted and obtain the corresponding 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  <a:sym typeface="+mn-ea"/>
              </a:rPr>
              <a:t>plaintext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24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chemeClr val="bg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Chosen text: </a:t>
            </a:r>
            <a:r>
              <a:rPr lang="en-US" sz="2400" spc="-5" dirty="0">
                <a:solidFill>
                  <a:schemeClr val="bg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c</a:t>
            </a:r>
            <a:r>
              <a:rPr sz="2400" spc="-5" dirty="0">
                <a:solidFill>
                  <a:schemeClr val="bg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hosen plaintext + </a:t>
            </a:r>
            <a:r>
              <a:rPr lang="en-US" sz="2400" spc="-5" dirty="0">
                <a:solidFill>
                  <a:schemeClr val="bg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c</a:t>
            </a:r>
            <a:r>
              <a:rPr sz="2400" spc="-5" dirty="0">
                <a:solidFill>
                  <a:schemeClr val="bg1">
                    <a:lumMod val="50000"/>
                  </a:schemeClr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hosen ciphertext</a:t>
            </a:r>
            <a:endParaRPr lang="en-US" sz="2400" spc="-5" dirty="0">
              <a:solidFill>
                <a:schemeClr val="bg1">
                  <a:lumMod val="50000"/>
                </a:schemeClr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350,&quot;width&quot;:3390}"/>
</p:tagLst>
</file>

<file path=ppt/tags/tag2.xml><?xml version="1.0" encoding="utf-8"?>
<p:tagLst xmlns:p="http://schemas.openxmlformats.org/presentationml/2006/main">
  <p:tag name="KSO_WM_UNIT_PLACING_PICTURE_USER_VIEWPORT" val="{&quot;height&quot;:3993,&quot;width&quot;:6380}"/>
</p:tagLst>
</file>

<file path=ppt/tags/tag3.xml><?xml version="1.0" encoding="utf-8"?>
<p:tagLst xmlns:p="http://schemas.openxmlformats.org/presentationml/2006/main">
  <p:tag name="KSO_WM_UNIT_PLACING_PICTURE_USER_VIEWPORT" val="{&quot;height&quot;:3438,&quot;width&quot;:11424}"/>
</p:tagLst>
</file>

<file path=ppt/tags/tag4.xml><?xml version="1.0" encoding="utf-8"?>
<p:tagLst xmlns:p="http://schemas.openxmlformats.org/presentationml/2006/main">
  <p:tag name="KSO_WM_UNIT_PLACING_PICTURE_USER_VIEWPORT" val="{&quot;height&quot;:5044,&quot;width&quot;:8947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18590</Words>
  <Application>WPS 演示</Application>
  <PresentationFormat>On-screen Show (4:3)</PresentationFormat>
  <Paragraphs>949</Paragraphs>
  <Slides>77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58</vt:i4>
      </vt:variant>
      <vt:variant>
        <vt:lpstr>幻灯片标题</vt:lpstr>
      </vt:variant>
      <vt:variant>
        <vt:i4>77</vt:i4>
      </vt:variant>
    </vt:vector>
  </HeadingPairs>
  <TitlesOfParts>
    <vt:vector size="148" baseType="lpstr">
      <vt:lpstr>Arial</vt:lpstr>
      <vt:lpstr>宋体</vt:lpstr>
      <vt:lpstr>Wingdings</vt:lpstr>
      <vt:lpstr>Times New Roman</vt:lpstr>
      <vt:lpstr>Wingdings</vt:lpstr>
      <vt:lpstr>Times New Roman</vt:lpstr>
      <vt:lpstr>Wingdings</vt:lpstr>
      <vt:lpstr>微软雅黑</vt:lpstr>
      <vt:lpstr>Arial Unicode MS</vt:lpstr>
      <vt:lpstr>Calibri</vt:lpstr>
      <vt:lpstr>Courier New</vt:lpstr>
      <vt:lpstr>Symbol</vt:lpstr>
      <vt:lpstr>Office Theme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Cryptography</vt:lpstr>
      <vt:lpstr>QQ group</vt:lpstr>
      <vt:lpstr>Reference scenario</vt:lpstr>
      <vt:lpstr>Problems</vt:lpstr>
      <vt:lpstr>Cryptology</vt:lpstr>
      <vt:lpstr>Cryptography vs. Steganography</vt:lpstr>
      <vt:lpstr>Cryptographic system</vt:lpstr>
      <vt:lpstr>Cryptanalysis</vt:lpstr>
      <vt:lpstr>Attack models</vt:lpstr>
      <vt:lpstr>Perfect vs. Computational Security</vt:lpstr>
      <vt:lpstr>Secret Keys vs. Secret Algorithms</vt:lpstr>
      <vt:lpstr>Kerckhoffs</vt:lpstr>
      <vt:lpstr>History of cryptographic systems</vt:lpstr>
      <vt:lpstr>Caesar cipher</vt:lpstr>
      <vt:lpstr>Caesar cipher: formalism</vt:lpstr>
      <vt:lpstr>Generalized Caesar cipher</vt:lpstr>
      <vt:lpstr>Generalized Caesar cipher: attack</vt:lpstr>
      <vt:lpstr>Frequency analysis</vt:lpstr>
      <vt:lpstr>From mono- to poly-alphabetic cipher</vt:lpstr>
      <vt:lpstr>Leon Battista Alberti</vt:lpstr>
      <vt:lpstr>Vigenere Cipher</vt:lpstr>
      <vt:lpstr>Blaise de Vigenère</vt:lpstr>
      <vt:lpstr>Vigenere Cipher: formalism</vt:lpstr>
      <vt:lpstr>Vigenere Cipher: cryptanalysis</vt:lpstr>
      <vt:lpstr>Permutation cipher</vt:lpstr>
      <vt:lpstr>Permutation example: Scytale</vt:lpstr>
      <vt:lpstr>2G: (electro-)mechanic cipher</vt:lpstr>
      <vt:lpstr>Enigma</vt:lpstr>
      <vt:lpstr>Single cylinder</vt:lpstr>
      <vt:lpstr>Multiple cylinders</vt:lpstr>
      <vt:lpstr>Third generation: modern ciphers</vt:lpstr>
      <vt:lpstr>Symmetric key crypto-systems </vt:lpstr>
      <vt:lpstr>Stream vs. block ciphers </vt:lpstr>
      <vt:lpstr>One-time-pad: stream cipher </vt:lpstr>
      <vt:lpstr>One-time-pad </vt:lpstr>
      <vt:lpstr>Names connected with OTP </vt:lpstr>
      <vt:lpstr>One-time-pad: test </vt:lpstr>
      <vt:lpstr>One-time-pad: random numbers </vt:lpstr>
      <vt:lpstr>OTP: proof of security (secrecy) </vt:lpstr>
      <vt:lpstr>DES: Data Encryption Standard</vt:lpstr>
      <vt:lpstr>Design criteria</vt:lpstr>
      <vt:lpstr>PowerPoint 演示文稿</vt:lpstr>
      <vt:lpstr>Design rationale Confusion &amp; Diffusion</vt:lpstr>
      <vt:lpstr>Product ciphers</vt:lpstr>
      <vt:lpstr>DES algorithm overview</vt:lpstr>
      <vt:lpstr>Initial and Final Permutation</vt:lpstr>
      <vt:lpstr>Feistel Network</vt:lpstr>
      <vt:lpstr>Feistel Network</vt:lpstr>
      <vt:lpstr>The Scrambling function f</vt:lpstr>
      <vt:lpstr>The Expansion Function E</vt:lpstr>
      <vt:lpstr>XOR with Round Key</vt:lpstr>
      <vt:lpstr>The S-Box</vt:lpstr>
      <vt:lpstr>The permutation P</vt:lpstr>
      <vt:lpstr>Sub-key generation</vt:lpstr>
      <vt:lpstr>Sub-key generation</vt:lpstr>
      <vt:lpstr>Decryption</vt:lpstr>
      <vt:lpstr>Implementation</vt:lpstr>
      <vt:lpstr>Avalanche Effect</vt:lpstr>
      <vt:lpstr>DES attacks</vt:lpstr>
      <vt:lpstr>2 DES</vt:lpstr>
      <vt:lpstr>3 DES</vt:lpstr>
      <vt:lpstr>The “key” problems: weak keys</vt:lpstr>
      <vt:lpstr>Semi-weak keys</vt:lpstr>
      <vt:lpstr>Test</vt:lpstr>
      <vt:lpstr>Break 1-round Feistel system</vt:lpstr>
      <vt:lpstr>Break 1-round Feistel system</vt:lpstr>
      <vt:lpstr>Break 2-round Feistel system</vt:lpstr>
      <vt:lpstr>Break 3-round Feistel system</vt:lpstr>
      <vt:lpstr>Break 3-round Feistel system</vt:lpstr>
      <vt:lpstr>Advanced Encryption Standard (AES)</vt:lpstr>
      <vt:lpstr>AES Requirements</vt:lpstr>
      <vt:lpstr>AES Evaluation Criteria </vt:lpstr>
      <vt:lpstr>Shortlisted algorithms </vt:lpstr>
      <vt:lpstr>The winner: Rijndael </vt:lpstr>
      <vt:lpstr>AES structure</vt:lpstr>
      <vt:lpstr>Twofish: AES third place</vt:lpstr>
      <vt:lpstr>Serpent: AES second place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Security and Intrusion Detection</dc:title>
  <dc:creator>Alex X. Liu</dc:creator>
  <cp:lastModifiedBy>wangsy</cp:lastModifiedBy>
  <cp:revision>114</cp:revision>
  <dcterms:created xsi:type="dcterms:W3CDTF">2020-08-18T08:27:00Z</dcterms:created>
  <dcterms:modified xsi:type="dcterms:W3CDTF">2020-09-10T13:36:25Z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2019-09-08T00:00:00Z</vt:filetime>
  </property>
  <property fmtid="{D5CDD505-2E9C-101B-9397-08002B2CF9AE}" pid="3" name="Creator">
    <vt:lpwstr>Acrobat PDFMaker 11 PowerPoint 版</vt:lpwstr>
  </property>
  <property fmtid="{D5CDD505-2E9C-101B-9397-08002B2CF9AE}" pid="4" name="LastSaved">
    <vt:filetime>2020-08-18T00:00:00Z</vt:filetime>
  </property>
  <property fmtid="{D5CDD505-2E9C-101B-9397-08002B2CF9AE}" pid="5" name="KSOProductBuildVer">
    <vt:lpwstr>2052-11.1.0.9999</vt:lpwstr>
  </property>
</Properties>
</file>